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heme/theme3.xml" ContentType="application/vnd.openxmlformats-officedocument.them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3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4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5" r:id="rId5"/>
  </p:sldMasterIdLst>
  <p:notesMasterIdLst>
    <p:notesMasterId r:id="rId29"/>
  </p:notesMasterIdLst>
  <p:sldIdLst>
    <p:sldId id="258" r:id="rId6"/>
    <p:sldId id="416" r:id="rId7"/>
    <p:sldId id="341" r:id="rId8"/>
    <p:sldId id="4709" r:id="rId9"/>
    <p:sldId id="418" r:id="rId10"/>
    <p:sldId id="4718" r:id="rId11"/>
    <p:sldId id="4722" r:id="rId12"/>
    <p:sldId id="355" r:id="rId13"/>
    <p:sldId id="383" r:id="rId14"/>
    <p:sldId id="4723" r:id="rId15"/>
    <p:sldId id="4711" r:id="rId16"/>
    <p:sldId id="4712" r:id="rId17"/>
    <p:sldId id="4719" r:id="rId18"/>
    <p:sldId id="4721" r:id="rId19"/>
    <p:sldId id="4714" r:id="rId20"/>
    <p:sldId id="4713" r:id="rId21"/>
    <p:sldId id="4708" r:id="rId22"/>
    <p:sldId id="4710" r:id="rId23"/>
    <p:sldId id="4720" r:id="rId24"/>
    <p:sldId id="575" r:id="rId25"/>
    <p:sldId id="287" r:id="rId26"/>
    <p:sldId id="4716" r:id="rId27"/>
    <p:sldId id="26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526E24E-C63C-1825-3C49-0EDCF0A0515F}" name="Dat Duong Tuan (CN-GD.PTGP&amp;DVDL)" initials="DD" userId="S::datdt15@msb.com.vn::6bfa1f35-005d-4264-8cc8-7bec095c862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C22"/>
    <a:srgbClr val="F8931F"/>
    <a:srgbClr val="595959"/>
    <a:srgbClr val="F3AE00"/>
    <a:srgbClr val="E67015"/>
    <a:srgbClr val="EB891B"/>
    <a:srgbClr val="FF671F"/>
    <a:srgbClr val="00FF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1D22BA-5064-2F13-7542-B035A7D6DA2E}" v="631" dt="2025-12-18T03:39:14.108"/>
    <p1510:client id="{31A161F0-9084-5C9F-B3FC-68E98433A086}" v="1028" dt="2025-12-17T09:28:06.300"/>
    <p1510:client id="{7F9BDFCC-E60A-9A60-002D-97DA31FD69BC}" v="1048" dt="2025-12-18T08:12:52.519"/>
    <p1510:client id="{ECE5C03C-B241-C97B-4765-05833B47AF04}" v="11" dt="2025-12-17T11:11:15.444"/>
    <p1510:client id="{F6B5407C-3C26-4EBC-87C2-BB4165E7A938}" v="3857" dt="2025-12-18T07:33:18.7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08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35" Type="http://schemas.microsoft.com/office/2018/10/relationships/authors" Target="authors.xml"/><Relationship Id="rId8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Book2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Book2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E9AA7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E9AA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9B1-4F7E-8369-31AD66E20A5A}"/>
              </c:ext>
            </c:extLst>
          </c:dPt>
          <c:dPt>
            <c:idx val="1"/>
            <c:invertIfNegative val="0"/>
            <c:bubble3D val="0"/>
            <c:spPr>
              <a:solidFill>
                <a:srgbClr val="0E9AA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9B1-4F7E-8369-31AD66E20A5A}"/>
              </c:ext>
            </c:extLst>
          </c:dPt>
          <c:dPt>
            <c:idx val="2"/>
            <c:invertIfNegative val="0"/>
            <c:bubble3D val="0"/>
            <c:spPr>
              <a:solidFill>
                <a:srgbClr val="0E9AA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9B1-4F7E-8369-31AD66E20A5A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B1-4F7E-8369-31AD66E20A5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B1-4F7E-8369-31AD66E20A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Sheet1!$A$1:$A$3</c:f>
              <c:strCache>
                <c:ptCount val="3"/>
                <c:pt idx="0">
                  <c:v>Undefined</c:v>
                </c:pt>
                <c:pt idx="1">
                  <c:v>Unverified</c:v>
                </c:pt>
                <c:pt idx="2">
                  <c:v>Verified</c:v>
                </c:pt>
              </c:strCache>
            </c:strRef>
          </c:cat>
          <c:val>
            <c:numRef>
              <c:f>Sheet1!$B$1:$B$3</c:f>
              <c:numCache>
                <c:formatCode>_(* #,##0_);_(* \(#,##0\);_(* "-"??_);_(@_)</c:formatCode>
                <c:ptCount val="3"/>
                <c:pt idx="0">
                  <c:v>6066251</c:v>
                </c:pt>
                <c:pt idx="1">
                  <c:v>496211</c:v>
                </c:pt>
                <c:pt idx="2">
                  <c:v>746767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9B1-4F7E-8369-31AD66E20A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869327152"/>
        <c:axId val="1869320912"/>
      </c:barChart>
      <c:catAx>
        <c:axId val="18693271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9320912"/>
        <c:crosses val="autoZero"/>
        <c:auto val="1"/>
        <c:lblAlgn val="ctr"/>
        <c:lblOffset val="100"/>
        <c:noMultiLvlLbl val="0"/>
      </c:catAx>
      <c:valAx>
        <c:axId val="1869320912"/>
        <c:scaling>
          <c:orientation val="minMax"/>
        </c:scaling>
        <c:delete val="1"/>
        <c:axPos val="b"/>
        <c:numFmt formatCode="_(* #,##0_);_(* \(#,##0\);_(* &quot;-&quot;??_);_(@_)" sourceLinked="1"/>
        <c:majorTickMark val="none"/>
        <c:minorTickMark val="none"/>
        <c:tickLblPos val="nextTo"/>
        <c:crossAx val="1869327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EE452F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4E0-4E23-A6C2-60AC349CE9DC}"/>
              </c:ext>
            </c:extLst>
          </c:dPt>
          <c:dPt>
            <c:idx val="1"/>
            <c:invertIfNegative val="0"/>
            <c:bubble3D val="0"/>
            <c:spPr>
              <a:solidFill>
                <a:srgbClr val="EE452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4E0-4E23-A6C2-60AC349CE9DC}"/>
              </c:ext>
            </c:extLst>
          </c:dPt>
          <c:dPt>
            <c:idx val="2"/>
            <c:invertIfNegative val="0"/>
            <c:bubble3D val="0"/>
            <c:spPr>
              <a:solidFill>
                <a:srgbClr val="EE452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4E0-4E23-A6C2-60AC349CE9D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Sheet1!$A$1:$A$3</c:f>
              <c:strCache>
                <c:ptCount val="3"/>
                <c:pt idx="0">
                  <c:v>Undefined</c:v>
                </c:pt>
                <c:pt idx="1">
                  <c:v>Unverified</c:v>
                </c:pt>
                <c:pt idx="2">
                  <c:v>Verified</c:v>
                </c:pt>
              </c:strCache>
            </c:strRef>
          </c:cat>
          <c:val>
            <c:numRef>
              <c:f>Sheet1!$B$1:$B$3</c:f>
              <c:numCache>
                <c:formatCode>_(* #,##0_);_(* \(#,##0\);_(* "-"??_);_(@_)</c:formatCode>
                <c:ptCount val="3"/>
                <c:pt idx="0">
                  <c:v>6066251</c:v>
                </c:pt>
                <c:pt idx="1">
                  <c:v>496211</c:v>
                </c:pt>
                <c:pt idx="2">
                  <c:v>746767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4E0-4E23-A6C2-60AC349CE9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869327152"/>
        <c:axId val="1869320912"/>
      </c:barChart>
      <c:catAx>
        <c:axId val="18693271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9320912"/>
        <c:crosses val="autoZero"/>
        <c:auto val="1"/>
        <c:lblAlgn val="ctr"/>
        <c:lblOffset val="100"/>
        <c:noMultiLvlLbl val="0"/>
      </c:catAx>
      <c:valAx>
        <c:axId val="1869320912"/>
        <c:scaling>
          <c:orientation val="minMax"/>
        </c:scaling>
        <c:delete val="1"/>
        <c:axPos val="b"/>
        <c:numFmt formatCode="_(* #,##0_);_(* \(#,##0\);_(* &quot;-&quot;??_);_(@_)" sourceLinked="1"/>
        <c:majorTickMark val="none"/>
        <c:minorTickMark val="none"/>
        <c:tickLblPos val="nextTo"/>
        <c:crossAx val="1869327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hdphoto1.wdp>
</file>

<file path=ppt/media/image10.jpe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19.svg>
</file>

<file path=ppt/media/image2.png>
</file>

<file path=ppt/media/image20.png>
</file>

<file path=ppt/media/image21.png>
</file>

<file path=ppt/media/image22.png>
</file>

<file path=ppt/media/image3.svg>
</file>

<file path=ppt/media/image4.jpeg>
</file>

<file path=ppt/media/image5.png>
</file>

<file path=ppt/media/image6.jpe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4E3EE-A17F-4DB4-B1F3-D446441B65E3}" type="datetimeFigureOut">
              <a:rPr lang="en-US" smtClean="0"/>
              <a:t>5/1/2026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2A4B31-E220-4D9A-8D6D-C00945709A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2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4923F0-ADC0-490A-9379-761BF1A89AB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2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1FB2C-A497-6794-67EC-4E3542C78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7F8CD0-9503-4507-C1B5-8F28A34A3D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F4C85B-E0AB-01F8-320B-326FBB5DA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F2909-C87D-0B27-0F28-94B56F73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281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1FB2C-A497-6794-67EC-4E3542C78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7F8CD0-9503-4507-C1B5-8F28A34A3D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F4C85B-E0AB-01F8-320B-326FBB5DA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F2909-C87D-0B27-0F28-94B56F73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4410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8547B-59BA-E094-2039-7CC0DFBE2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3A9B59-C329-5085-ABA6-6474DCE197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40411E-853C-B970-6B89-E1DC925B8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C0434-16A3-E7CB-8B3B-88F23A8509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303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1FB2C-A497-6794-67EC-4E3542C78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7F8CD0-9503-4507-C1B5-8F28A34A3D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F4C85B-E0AB-01F8-320B-326FBB5DA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System profile: Analytics Platform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Anh Giáp check lại giúp em kiến trúc final cho phần này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F2909-C87D-0B27-0F28-94B56F73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626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1FB2C-A497-6794-67EC-4E3542C78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7F8CD0-9503-4507-C1B5-8F28A34A3D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F4C85B-E0AB-01F8-320B-326FBB5DA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System profile: Analytics Platform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Anh Giáp check lại giúp em kiến trúc final cho phần này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F2909-C87D-0B27-0F28-94B56F73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839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87662-35C7-9B03-FE10-37353A48F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D2A6DB-56B7-0476-6E24-BCBEA19156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6FAF72-D440-6840-CD3D-49002FC4E5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5A0B2-A114-3988-9929-829E571DDD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DB81234-2E71-44B9-9775-7D810832B2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13183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2FAD1-09B8-67D3-1747-BA3722321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163AA-BCD2-3995-E259-3F280D41C8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29FE5B-640A-4792-D311-61C8799C55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B2FB0A-883D-7B48-F380-80B97B21B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DB81234-2E71-44B9-9775-7D810832B2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88030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7E83F-D510-088B-D27C-AB3325DDF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D48754-7954-B0AC-AB57-8119359D45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CF3686-60B5-FFEB-4FA2-38C3F7B9BB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2B3D8-F54B-B196-3B12-817D4844BC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729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31C5B-4570-49DB-F3F4-C35C2E3B3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706227-66E1-CA40-00C3-D7773802B2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69D957-2734-288D-2DD4-233C2A95D0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40CAC-414F-27B4-D677-FA1BF3282C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374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4923F0-ADC0-490A-9379-761BF1A89AB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6291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Tập trung từ biz req của 2 cái QLYC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3113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1FB2C-A497-6794-67EC-4E3542C78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7F8CD0-9503-4507-C1B5-8F28A34A3D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F4C85B-E0AB-01F8-320B-326FBB5DA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Đức list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F2909-C87D-0B27-0F28-94B56F73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0266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4923F0-ADC0-490A-9379-761BF1A89AB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49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8A89B7-ECC3-C550-071D-FC9F53BDA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5D04BB-B8AB-4DA1-FEB7-F0B7769824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B55A5-7766-90C6-81E9-855ACEE8D3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Trao đổi với DnD để hỗ trợ điền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6A1674-14DB-81C6-B94D-2FB05C2E01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2A4B31-E220-4D9A-8D6D-C00945709A1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025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BE5B91-0202-EABE-C8DE-67E847172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8CE728-6CDD-35CB-BCE7-D6841912CA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2BCE06-9A65-87D6-CB50-026D53557C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ED2A99-5539-EDA4-C7C6-78894AC6CE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0788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1AA98-6E2A-B912-F8F9-09FE531D3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CCFEE4-F593-2FA1-5DB6-26AD35234D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EA2BE1-140E-3D43-D8AE-FD1318B73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D2DB7-A2CA-98C6-1689-CC91920989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451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Bao gồm các cấu phần: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IT Capability map (nhờ a Giáo điền)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Application architecture (list down các application tham gia vào quá trình xây dựng các model ML + meaning từng application)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Intergration architecture (các application tương tác với nhau như nào? Chỉ rõ những instant riêng lẻ)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Data flow (luồng dữ liệu đi như nào giữa các hệ thống để train/test / serving model?)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Deployment architecture (băng thông, cổng port/firewall, hạ tầng cần thiết để vận hành, bảo mật)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Checklist ATTT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82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1FB2C-A497-6794-67EC-4E3542C78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7F8CD0-9503-4507-C1B5-8F28A34A3D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F4C85B-E0AB-01F8-320B-326FBB5DA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Thêm mũi tên từ AZ &gt;&gt; DS 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Thêm mũi tên twf file storage &gt;&gt; DS 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F2909-C87D-0B27-0F28-94B56F73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89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4F5F6-1D70-CF48-7643-7A9CC3C95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BEAF33-E51C-AD81-CFBE-76A69E0CF2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378E23-FF42-31FF-2B7E-D826C4EB8B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Thêm mũi tên từ AZ &gt;&gt; DS 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Thêm mũi tên twf file storage &gt;&gt; DS 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BC617-958A-A578-4FDA-2A630BFE4C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606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1FB2C-A497-6794-67EC-4E3542C78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7F8CD0-9503-4507-C1B5-8F28A34A3D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F4C85B-E0AB-01F8-320B-326FBB5DA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System profile: Analytics Platform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Anh Giáp check lại giúp em kiến trúc final cho phần này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F2909-C87D-0B27-0F28-94B56F731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A4B31-E220-4D9A-8D6D-C00945709A1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393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3" Type="http://schemas.openxmlformats.org/officeDocument/2006/relationships/tags" Target="../tags/tag2.xml"/><Relationship Id="rId7" Type="http://schemas.openxmlformats.org/officeDocument/2006/relationships/tags" Target="../tags/tag6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tags" Target="../tags/tag5.xml"/><Relationship Id="rId11" Type="http://schemas.openxmlformats.org/officeDocument/2006/relationships/image" Target="../media/image1.emf"/><Relationship Id="rId5" Type="http://schemas.openxmlformats.org/officeDocument/2006/relationships/tags" Target="../tags/tag4.xml"/><Relationship Id="rId10" Type="http://schemas.openxmlformats.org/officeDocument/2006/relationships/oleObject" Target="../embeddings/oleObject1.bin"/><Relationship Id="rId4" Type="http://schemas.openxmlformats.org/officeDocument/2006/relationships/tags" Target="../tags/tag3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tags" Target="../tags/tag29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8.xml"/><Relationship Id="rId1" Type="http://schemas.openxmlformats.org/officeDocument/2006/relationships/vmlDrawing" Target="../drawings/vmlDrawing3.v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10" Type="http://schemas.openxmlformats.org/officeDocument/2006/relationships/image" Target="../media/image4.jpeg"/><Relationship Id="rId4" Type="http://schemas.openxmlformats.org/officeDocument/2006/relationships/tags" Target="../tags/tag30.xml"/><Relationship Id="rId9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tags" Target="../tags/tag34.xml"/><Relationship Id="rId7" Type="http://schemas.openxmlformats.org/officeDocument/2006/relationships/slideMaster" Target="../slideMasters/slideMaster2.xml"/><Relationship Id="rId12" Type="http://schemas.openxmlformats.org/officeDocument/2006/relationships/image" Target="../media/image3.svg"/><Relationship Id="rId2" Type="http://schemas.openxmlformats.org/officeDocument/2006/relationships/tags" Target="../tags/tag33.xml"/><Relationship Id="rId1" Type="http://schemas.openxmlformats.org/officeDocument/2006/relationships/vmlDrawing" Target="../drawings/vmlDrawing4.vml"/><Relationship Id="rId6" Type="http://schemas.openxmlformats.org/officeDocument/2006/relationships/tags" Target="../tags/tag37.xml"/><Relationship Id="rId11" Type="http://schemas.openxmlformats.org/officeDocument/2006/relationships/image" Target="../media/image2.png"/><Relationship Id="rId5" Type="http://schemas.openxmlformats.org/officeDocument/2006/relationships/tags" Target="../tags/tag36.xml"/><Relationship Id="rId10" Type="http://schemas.openxmlformats.org/officeDocument/2006/relationships/image" Target="../media/image5.png"/><Relationship Id="rId4" Type="http://schemas.openxmlformats.org/officeDocument/2006/relationships/tags" Target="../tags/tag35.xml"/><Relationship Id="rId9" Type="http://schemas.openxmlformats.org/officeDocument/2006/relationships/image" Target="../media/image3.emf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7.png"/><Relationship Id="rId3" Type="http://schemas.openxmlformats.org/officeDocument/2006/relationships/tags" Target="../tags/tag39.xml"/><Relationship Id="rId7" Type="http://schemas.openxmlformats.org/officeDocument/2006/relationships/slideMaster" Target="../slideMasters/slideMaster2.xml"/><Relationship Id="rId12" Type="http://schemas.openxmlformats.org/officeDocument/2006/relationships/image" Target="../media/image3.svg"/><Relationship Id="rId2" Type="http://schemas.openxmlformats.org/officeDocument/2006/relationships/tags" Target="../tags/tag38.xml"/><Relationship Id="rId1" Type="http://schemas.openxmlformats.org/officeDocument/2006/relationships/vmlDrawing" Target="../drawings/vmlDrawing5.vml"/><Relationship Id="rId6" Type="http://schemas.openxmlformats.org/officeDocument/2006/relationships/tags" Target="../tags/tag42.xml"/><Relationship Id="rId11" Type="http://schemas.openxmlformats.org/officeDocument/2006/relationships/image" Target="../media/image2.png"/><Relationship Id="rId5" Type="http://schemas.openxmlformats.org/officeDocument/2006/relationships/tags" Target="../tags/tag41.xml"/><Relationship Id="rId10" Type="http://schemas.openxmlformats.org/officeDocument/2006/relationships/image" Target="../media/image6.jpeg"/><Relationship Id="rId4" Type="http://schemas.openxmlformats.org/officeDocument/2006/relationships/tags" Target="../tags/tag40.xml"/><Relationship Id="rId9" Type="http://schemas.openxmlformats.org/officeDocument/2006/relationships/image" Target="../media/image3.emf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49.xml"/><Relationship Id="rId3" Type="http://schemas.openxmlformats.org/officeDocument/2006/relationships/tags" Target="../tags/tag44.xml"/><Relationship Id="rId7" Type="http://schemas.openxmlformats.org/officeDocument/2006/relationships/tags" Target="../tags/tag48.xml"/><Relationship Id="rId2" Type="http://schemas.openxmlformats.org/officeDocument/2006/relationships/tags" Target="../tags/tag43.xml"/><Relationship Id="rId1" Type="http://schemas.openxmlformats.org/officeDocument/2006/relationships/vmlDrawing" Target="../drawings/vmlDrawing6.vml"/><Relationship Id="rId6" Type="http://schemas.openxmlformats.org/officeDocument/2006/relationships/tags" Target="../tags/tag47.xml"/><Relationship Id="rId11" Type="http://schemas.openxmlformats.org/officeDocument/2006/relationships/image" Target="../media/image1.emf"/><Relationship Id="rId5" Type="http://schemas.openxmlformats.org/officeDocument/2006/relationships/tags" Target="../tags/tag46.xml"/><Relationship Id="rId10" Type="http://schemas.openxmlformats.org/officeDocument/2006/relationships/oleObject" Target="../embeddings/oleObject1.bin"/><Relationship Id="rId4" Type="http://schemas.openxmlformats.org/officeDocument/2006/relationships/tags" Target="../tags/tag45.xml"/><Relationship Id="rId9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56.xml"/><Relationship Id="rId3" Type="http://schemas.openxmlformats.org/officeDocument/2006/relationships/tags" Target="../tags/tag51.xml"/><Relationship Id="rId7" Type="http://schemas.openxmlformats.org/officeDocument/2006/relationships/tags" Target="../tags/tag55.xml"/><Relationship Id="rId2" Type="http://schemas.openxmlformats.org/officeDocument/2006/relationships/tags" Target="../tags/tag50.xml"/><Relationship Id="rId1" Type="http://schemas.openxmlformats.org/officeDocument/2006/relationships/vmlDrawing" Target="../drawings/vmlDrawing7.vml"/><Relationship Id="rId6" Type="http://schemas.openxmlformats.org/officeDocument/2006/relationships/tags" Target="../tags/tag54.xml"/><Relationship Id="rId11" Type="http://schemas.openxmlformats.org/officeDocument/2006/relationships/image" Target="../media/image1.emf"/><Relationship Id="rId5" Type="http://schemas.openxmlformats.org/officeDocument/2006/relationships/tags" Target="../tags/tag53.xml"/><Relationship Id="rId10" Type="http://schemas.openxmlformats.org/officeDocument/2006/relationships/oleObject" Target="../embeddings/oleObject6.bin"/><Relationship Id="rId4" Type="http://schemas.openxmlformats.org/officeDocument/2006/relationships/tags" Target="../tags/tag52.xml"/><Relationship Id="rId9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58.xml"/><Relationship Id="rId7" Type="http://schemas.openxmlformats.org/officeDocument/2006/relationships/tags" Target="../tags/tag62.xml"/><Relationship Id="rId2" Type="http://schemas.openxmlformats.org/officeDocument/2006/relationships/tags" Target="../tags/tag57.xml"/><Relationship Id="rId1" Type="http://schemas.openxmlformats.org/officeDocument/2006/relationships/vmlDrawing" Target="../drawings/vmlDrawing8.v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10" Type="http://schemas.openxmlformats.org/officeDocument/2006/relationships/image" Target="../media/image3.emf"/><Relationship Id="rId4" Type="http://schemas.openxmlformats.org/officeDocument/2006/relationships/tags" Target="../tags/tag59.xml"/><Relationship Id="rId9" Type="http://schemas.openxmlformats.org/officeDocument/2006/relationships/oleObject" Target="../embeddings/oleObject7.bin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64.xml"/><Relationship Id="rId7" Type="http://schemas.openxmlformats.org/officeDocument/2006/relationships/tags" Target="../tags/tag68.xml"/><Relationship Id="rId2" Type="http://schemas.openxmlformats.org/officeDocument/2006/relationships/tags" Target="../tags/tag63.xml"/><Relationship Id="rId1" Type="http://schemas.openxmlformats.org/officeDocument/2006/relationships/vmlDrawing" Target="../drawings/vmlDrawing9.v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10" Type="http://schemas.openxmlformats.org/officeDocument/2006/relationships/image" Target="../media/image3.emf"/><Relationship Id="rId4" Type="http://schemas.openxmlformats.org/officeDocument/2006/relationships/tags" Target="../tags/tag65.xml"/><Relationship Id="rId9" Type="http://schemas.openxmlformats.org/officeDocument/2006/relationships/oleObject" Target="../embeddings/oleObject8.bin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70.xml"/><Relationship Id="rId7" Type="http://schemas.openxmlformats.org/officeDocument/2006/relationships/tags" Target="../tags/tag74.xml"/><Relationship Id="rId2" Type="http://schemas.openxmlformats.org/officeDocument/2006/relationships/tags" Target="../tags/tag69.xml"/><Relationship Id="rId1" Type="http://schemas.openxmlformats.org/officeDocument/2006/relationships/vmlDrawing" Target="../drawings/vmlDrawing10.vml"/><Relationship Id="rId6" Type="http://schemas.openxmlformats.org/officeDocument/2006/relationships/tags" Target="../tags/tag73.xml"/><Relationship Id="rId11" Type="http://schemas.openxmlformats.org/officeDocument/2006/relationships/image" Target="../media/image4.jpeg"/><Relationship Id="rId5" Type="http://schemas.openxmlformats.org/officeDocument/2006/relationships/tags" Target="../tags/tag72.xml"/><Relationship Id="rId10" Type="http://schemas.openxmlformats.org/officeDocument/2006/relationships/image" Target="../media/image3.emf"/><Relationship Id="rId4" Type="http://schemas.openxmlformats.org/officeDocument/2006/relationships/tags" Target="../tags/tag71.xml"/><Relationship Id="rId9" Type="http://schemas.openxmlformats.org/officeDocument/2006/relationships/oleObject" Target="../embeddings/oleObject9.bin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3" Type="http://schemas.openxmlformats.org/officeDocument/2006/relationships/tags" Target="../tags/tag76.xml"/><Relationship Id="rId7" Type="http://schemas.openxmlformats.org/officeDocument/2006/relationships/tags" Target="../tags/tag80.xml"/><Relationship Id="rId2" Type="http://schemas.openxmlformats.org/officeDocument/2006/relationships/tags" Target="../tags/tag75.xml"/><Relationship Id="rId1" Type="http://schemas.openxmlformats.org/officeDocument/2006/relationships/vmlDrawing" Target="../drawings/vmlDrawing11.vml"/><Relationship Id="rId6" Type="http://schemas.openxmlformats.org/officeDocument/2006/relationships/tags" Target="../tags/tag79.xml"/><Relationship Id="rId11" Type="http://schemas.openxmlformats.org/officeDocument/2006/relationships/image" Target="../media/image3.emf"/><Relationship Id="rId5" Type="http://schemas.openxmlformats.org/officeDocument/2006/relationships/tags" Target="../tags/tag78.xml"/><Relationship Id="rId10" Type="http://schemas.openxmlformats.org/officeDocument/2006/relationships/oleObject" Target="../embeddings/oleObject10.bin"/><Relationship Id="rId4" Type="http://schemas.openxmlformats.org/officeDocument/2006/relationships/tags" Target="../tags/tag77.xml"/><Relationship Id="rId9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88.xml"/><Relationship Id="rId13" Type="http://schemas.openxmlformats.org/officeDocument/2006/relationships/image" Target="../media/image2.png"/><Relationship Id="rId3" Type="http://schemas.openxmlformats.org/officeDocument/2006/relationships/tags" Target="../tags/tag83.xml"/><Relationship Id="rId7" Type="http://schemas.openxmlformats.org/officeDocument/2006/relationships/tags" Target="../tags/tag87.xml"/><Relationship Id="rId12" Type="http://schemas.openxmlformats.org/officeDocument/2006/relationships/image" Target="../media/image1.emf"/><Relationship Id="rId2" Type="http://schemas.openxmlformats.org/officeDocument/2006/relationships/tags" Target="../tags/tag82.xml"/><Relationship Id="rId1" Type="http://schemas.openxmlformats.org/officeDocument/2006/relationships/vmlDrawing" Target="../drawings/vmlDrawing12.vml"/><Relationship Id="rId6" Type="http://schemas.openxmlformats.org/officeDocument/2006/relationships/tags" Target="../tags/tag86.xml"/><Relationship Id="rId11" Type="http://schemas.openxmlformats.org/officeDocument/2006/relationships/oleObject" Target="../embeddings/oleObject11.bin"/><Relationship Id="rId5" Type="http://schemas.openxmlformats.org/officeDocument/2006/relationships/tags" Target="../tags/tag85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84.xml"/><Relationship Id="rId9" Type="http://schemas.openxmlformats.org/officeDocument/2006/relationships/tags" Target="../tags/tag89.xml"/><Relationship Id="rId14" Type="http://schemas.openxmlformats.org/officeDocument/2006/relationships/image" Target="../media/image3.sv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96.xml"/><Relationship Id="rId13" Type="http://schemas.openxmlformats.org/officeDocument/2006/relationships/image" Target="../media/image2.png"/><Relationship Id="rId3" Type="http://schemas.openxmlformats.org/officeDocument/2006/relationships/tags" Target="../tags/tag91.xml"/><Relationship Id="rId7" Type="http://schemas.openxmlformats.org/officeDocument/2006/relationships/tags" Target="../tags/tag95.xml"/><Relationship Id="rId12" Type="http://schemas.openxmlformats.org/officeDocument/2006/relationships/image" Target="../media/image1.emf"/><Relationship Id="rId2" Type="http://schemas.openxmlformats.org/officeDocument/2006/relationships/tags" Target="../tags/tag90.xml"/><Relationship Id="rId1" Type="http://schemas.openxmlformats.org/officeDocument/2006/relationships/vmlDrawing" Target="../drawings/vmlDrawing13.vml"/><Relationship Id="rId6" Type="http://schemas.openxmlformats.org/officeDocument/2006/relationships/tags" Target="../tags/tag94.xml"/><Relationship Id="rId11" Type="http://schemas.openxmlformats.org/officeDocument/2006/relationships/oleObject" Target="../embeddings/oleObject12.bin"/><Relationship Id="rId5" Type="http://schemas.openxmlformats.org/officeDocument/2006/relationships/tags" Target="../tags/tag93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92.xml"/><Relationship Id="rId9" Type="http://schemas.openxmlformats.org/officeDocument/2006/relationships/tags" Target="../tags/tag97.xml"/><Relationship Id="rId14" Type="http://schemas.openxmlformats.org/officeDocument/2006/relationships/image" Target="../media/image3.svg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04.xml"/><Relationship Id="rId13" Type="http://schemas.openxmlformats.org/officeDocument/2006/relationships/image" Target="../media/image2.png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12" Type="http://schemas.openxmlformats.org/officeDocument/2006/relationships/image" Target="../media/image1.emf"/><Relationship Id="rId2" Type="http://schemas.openxmlformats.org/officeDocument/2006/relationships/tags" Target="../tags/tag98.xml"/><Relationship Id="rId1" Type="http://schemas.openxmlformats.org/officeDocument/2006/relationships/vmlDrawing" Target="../drawings/vmlDrawing14.vml"/><Relationship Id="rId6" Type="http://schemas.openxmlformats.org/officeDocument/2006/relationships/tags" Target="../tags/tag102.xml"/><Relationship Id="rId11" Type="http://schemas.openxmlformats.org/officeDocument/2006/relationships/oleObject" Target="../embeddings/oleObject13.bin"/><Relationship Id="rId5" Type="http://schemas.openxmlformats.org/officeDocument/2006/relationships/tags" Target="../tags/tag101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00.xml"/><Relationship Id="rId9" Type="http://schemas.openxmlformats.org/officeDocument/2006/relationships/tags" Target="../tags/tag105.xml"/><Relationship Id="rId14" Type="http://schemas.openxmlformats.org/officeDocument/2006/relationships/image" Target="../media/image3.svg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13" Type="http://schemas.openxmlformats.org/officeDocument/2006/relationships/image" Target="../media/image2.png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12" Type="http://schemas.openxmlformats.org/officeDocument/2006/relationships/image" Target="../media/image8.emf"/><Relationship Id="rId2" Type="http://schemas.openxmlformats.org/officeDocument/2006/relationships/tags" Target="../tags/tag106.xml"/><Relationship Id="rId1" Type="http://schemas.openxmlformats.org/officeDocument/2006/relationships/vmlDrawing" Target="../drawings/vmlDrawing15.vml"/><Relationship Id="rId6" Type="http://schemas.openxmlformats.org/officeDocument/2006/relationships/tags" Target="../tags/tag110.xml"/><Relationship Id="rId11" Type="http://schemas.openxmlformats.org/officeDocument/2006/relationships/oleObject" Target="../embeddings/oleObject14.bin"/><Relationship Id="rId5" Type="http://schemas.openxmlformats.org/officeDocument/2006/relationships/tags" Target="../tags/tag109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08.xml"/><Relationship Id="rId9" Type="http://schemas.openxmlformats.org/officeDocument/2006/relationships/tags" Target="../tags/tag113.xml"/><Relationship Id="rId14" Type="http://schemas.openxmlformats.org/officeDocument/2006/relationships/image" Target="../media/image3.sv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13" Type="http://schemas.openxmlformats.org/officeDocument/2006/relationships/image" Target="../media/image2.png"/><Relationship Id="rId3" Type="http://schemas.openxmlformats.org/officeDocument/2006/relationships/tags" Target="../tags/tag115.xml"/><Relationship Id="rId7" Type="http://schemas.openxmlformats.org/officeDocument/2006/relationships/tags" Target="../tags/tag119.xml"/><Relationship Id="rId12" Type="http://schemas.openxmlformats.org/officeDocument/2006/relationships/image" Target="../media/image1.emf"/><Relationship Id="rId2" Type="http://schemas.openxmlformats.org/officeDocument/2006/relationships/tags" Target="../tags/tag114.xml"/><Relationship Id="rId1" Type="http://schemas.openxmlformats.org/officeDocument/2006/relationships/vmlDrawing" Target="../drawings/vmlDrawing16.vml"/><Relationship Id="rId6" Type="http://schemas.openxmlformats.org/officeDocument/2006/relationships/tags" Target="../tags/tag118.xml"/><Relationship Id="rId11" Type="http://schemas.openxmlformats.org/officeDocument/2006/relationships/oleObject" Target="../embeddings/oleObject15.bin"/><Relationship Id="rId5" Type="http://schemas.openxmlformats.org/officeDocument/2006/relationships/tags" Target="../tags/tag117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16.xml"/><Relationship Id="rId9" Type="http://schemas.openxmlformats.org/officeDocument/2006/relationships/tags" Target="../tags/tag121.xml"/><Relationship Id="rId14" Type="http://schemas.openxmlformats.org/officeDocument/2006/relationships/image" Target="../media/image3.sv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23.xml"/><Relationship Id="rId7" Type="http://schemas.openxmlformats.org/officeDocument/2006/relationships/tags" Target="../tags/tag127.xml"/><Relationship Id="rId12" Type="http://schemas.openxmlformats.org/officeDocument/2006/relationships/image" Target="../media/image3.svg"/><Relationship Id="rId2" Type="http://schemas.openxmlformats.org/officeDocument/2006/relationships/tags" Target="../tags/tag122.xml"/><Relationship Id="rId1" Type="http://schemas.openxmlformats.org/officeDocument/2006/relationships/vmlDrawing" Target="../drawings/vmlDrawing17.vml"/><Relationship Id="rId6" Type="http://schemas.openxmlformats.org/officeDocument/2006/relationships/tags" Target="../tags/tag126.xml"/><Relationship Id="rId11" Type="http://schemas.openxmlformats.org/officeDocument/2006/relationships/image" Target="../media/image2.png"/><Relationship Id="rId5" Type="http://schemas.openxmlformats.org/officeDocument/2006/relationships/tags" Target="../tags/tag125.xml"/><Relationship Id="rId10" Type="http://schemas.openxmlformats.org/officeDocument/2006/relationships/image" Target="../media/image3.emf"/><Relationship Id="rId4" Type="http://schemas.openxmlformats.org/officeDocument/2006/relationships/tags" Target="../tags/tag124.xml"/><Relationship Id="rId9" Type="http://schemas.openxmlformats.org/officeDocument/2006/relationships/oleObject" Target="../embeddings/oleObject16.bin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29.xml"/><Relationship Id="rId7" Type="http://schemas.openxmlformats.org/officeDocument/2006/relationships/oleObject" Target="../embeddings/oleObject17.bin"/><Relationship Id="rId2" Type="http://schemas.openxmlformats.org/officeDocument/2006/relationships/tags" Target="../tags/tag128.xml"/><Relationship Id="rId1" Type="http://schemas.openxmlformats.org/officeDocument/2006/relationships/vmlDrawing" Target="../drawings/vmlDrawing18.v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31.xml"/><Relationship Id="rId10" Type="http://schemas.openxmlformats.org/officeDocument/2006/relationships/image" Target="../media/image3.svg"/><Relationship Id="rId4" Type="http://schemas.openxmlformats.org/officeDocument/2006/relationships/tags" Target="../tags/tag130.xml"/><Relationship Id="rId9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tags" Target="../tags/tag133.xml"/><Relationship Id="rId7" Type="http://schemas.openxmlformats.org/officeDocument/2006/relationships/image" Target="../media/image2.png"/><Relationship Id="rId2" Type="http://schemas.openxmlformats.org/officeDocument/2006/relationships/tags" Target="../tags/tag13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18.bin"/><Relationship Id="rId4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3" Type="http://schemas.openxmlformats.org/officeDocument/2006/relationships/tags" Target="../tags/tag135.xml"/><Relationship Id="rId7" Type="http://schemas.openxmlformats.org/officeDocument/2006/relationships/tags" Target="../tags/tag139.xml"/><Relationship Id="rId2" Type="http://schemas.openxmlformats.org/officeDocument/2006/relationships/tags" Target="../tags/tag134.xml"/><Relationship Id="rId1" Type="http://schemas.openxmlformats.org/officeDocument/2006/relationships/vmlDrawing" Target="../drawings/vmlDrawing20.vml"/><Relationship Id="rId6" Type="http://schemas.openxmlformats.org/officeDocument/2006/relationships/tags" Target="../tags/tag138.xml"/><Relationship Id="rId11" Type="http://schemas.openxmlformats.org/officeDocument/2006/relationships/image" Target="../media/image1.emf"/><Relationship Id="rId5" Type="http://schemas.openxmlformats.org/officeDocument/2006/relationships/tags" Target="../tags/tag137.xml"/><Relationship Id="rId10" Type="http://schemas.openxmlformats.org/officeDocument/2006/relationships/oleObject" Target="../embeddings/oleObject19.bin"/><Relationship Id="rId4" Type="http://schemas.openxmlformats.org/officeDocument/2006/relationships/tags" Target="../tags/tag136.xml"/><Relationship Id="rId9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147.xml"/><Relationship Id="rId13" Type="http://schemas.openxmlformats.org/officeDocument/2006/relationships/image" Target="../media/image2.png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12" Type="http://schemas.openxmlformats.org/officeDocument/2006/relationships/image" Target="../media/image3.emf"/><Relationship Id="rId2" Type="http://schemas.openxmlformats.org/officeDocument/2006/relationships/tags" Target="../tags/tag141.xml"/><Relationship Id="rId1" Type="http://schemas.openxmlformats.org/officeDocument/2006/relationships/vmlDrawing" Target="../drawings/vmlDrawing21.vml"/><Relationship Id="rId6" Type="http://schemas.openxmlformats.org/officeDocument/2006/relationships/tags" Target="../tags/tag145.xml"/><Relationship Id="rId11" Type="http://schemas.openxmlformats.org/officeDocument/2006/relationships/oleObject" Target="../embeddings/oleObject20.bin"/><Relationship Id="rId5" Type="http://schemas.openxmlformats.org/officeDocument/2006/relationships/tags" Target="../tags/tag144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43.xml"/><Relationship Id="rId9" Type="http://schemas.openxmlformats.org/officeDocument/2006/relationships/tags" Target="../tags/tag148.xml"/><Relationship Id="rId14" Type="http://schemas.openxmlformats.org/officeDocument/2006/relationships/image" Target="../media/image3.svg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155.xml"/><Relationship Id="rId13" Type="http://schemas.openxmlformats.org/officeDocument/2006/relationships/image" Target="../media/image2.png"/><Relationship Id="rId3" Type="http://schemas.openxmlformats.org/officeDocument/2006/relationships/tags" Target="../tags/tag150.xml"/><Relationship Id="rId7" Type="http://schemas.openxmlformats.org/officeDocument/2006/relationships/tags" Target="../tags/tag154.xml"/><Relationship Id="rId12" Type="http://schemas.openxmlformats.org/officeDocument/2006/relationships/image" Target="../media/image3.emf"/><Relationship Id="rId2" Type="http://schemas.openxmlformats.org/officeDocument/2006/relationships/tags" Target="../tags/tag149.xml"/><Relationship Id="rId1" Type="http://schemas.openxmlformats.org/officeDocument/2006/relationships/vmlDrawing" Target="../drawings/vmlDrawing22.vml"/><Relationship Id="rId6" Type="http://schemas.openxmlformats.org/officeDocument/2006/relationships/tags" Target="../tags/tag153.xml"/><Relationship Id="rId11" Type="http://schemas.openxmlformats.org/officeDocument/2006/relationships/oleObject" Target="../embeddings/oleObject21.bin"/><Relationship Id="rId5" Type="http://schemas.openxmlformats.org/officeDocument/2006/relationships/tags" Target="../tags/tag152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51.xml"/><Relationship Id="rId9" Type="http://schemas.openxmlformats.org/officeDocument/2006/relationships/tags" Target="../tags/tag156.xml"/><Relationship Id="rId14" Type="http://schemas.openxmlformats.org/officeDocument/2006/relationships/image" Target="../media/image3.svg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163.xml"/><Relationship Id="rId3" Type="http://schemas.openxmlformats.org/officeDocument/2006/relationships/tags" Target="../tags/tag158.xml"/><Relationship Id="rId7" Type="http://schemas.openxmlformats.org/officeDocument/2006/relationships/tags" Target="../tags/tag162.xml"/><Relationship Id="rId2" Type="http://schemas.openxmlformats.org/officeDocument/2006/relationships/tags" Target="../tags/tag157.xml"/><Relationship Id="rId1" Type="http://schemas.openxmlformats.org/officeDocument/2006/relationships/vmlDrawing" Target="../drawings/vmlDrawing23.vml"/><Relationship Id="rId6" Type="http://schemas.openxmlformats.org/officeDocument/2006/relationships/tags" Target="../tags/tag161.xml"/><Relationship Id="rId11" Type="http://schemas.openxmlformats.org/officeDocument/2006/relationships/image" Target="../media/image1.emf"/><Relationship Id="rId5" Type="http://schemas.openxmlformats.org/officeDocument/2006/relationships/tags" Target="../tags/tag160.xml"/><Relationship Id="rId10" Type="http://schemas.openxmlformats.org/officeDocument/2006/relationships/oleObject" Target="../embeddings/oleObject19.bin"/><Relationship Id="rId4" Type="http://schemas.openxmlformats.org/officeDocument/2006/relationships/tags" Target="../tags/tag159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6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8C1237-8665-4241-9EA3-A4C5D685A8AD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3422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F51696-8AE9-47F5-BD9C-96F7080DA6A3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076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AD536A-5893-4A06-BA4F-531E680B03A1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81885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ingle Line Title +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1622" y="290302"/>
            <a:ext cx="10956007" cy="482139"/>
          </a:xfrm>
        </p:spPr>
        <p:txBody>
          <a:bodyPr/>
          <a:lstStyle>
            <a:lvl1pPr>
              <a:defRPr baseline="0">
                <a:solidFill>
                  <a:srgbClr val="008FD5"/>
                </a:solidFill>
              </a:defRPr>
            </a:lvl1pPr>
          </a:lstStyle>
          <a:p>
            <a:r>
              <a:rPr lang="en-US"/>
              <a:t>Title – Calibri; 32 </a:t>
            </a:r>
            <a:r>
              <a:rPr lang="en-US" err="1"/>
              <a:t>pt</a:t>
            </a:r>
            <a:r>
              <a:rPr lang="en-US"/>
              <a:t>; Bold; Black; Emphasis = Blue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071FF-E082-4897-9463-52F76F6855A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Content Placeholder 8"/>
          <p:cNvSpPr>
            <a:spLocks noGrp="1"/>
          </p:cNvSpPr>
          <p:nvPr>
            <p:ph sz="quarter" idx="13"/>
          </p:nvPr>
        </p:nvSpPr>
        <p:spPr>
          <a:xfrm>
            <a:off x="631622" y="878683"/>
            <a:ext cx="10963932" cy="5373269"/>
          </a:xfrm>
        </p:spPr>
        <p:txBody>
          <a:bodyPr/>
          <a:lstStyle>
            <a:lvl1pPr marL="158661" indent="-158661">
              <a:buClr>
                <a:srgbClr val="0070C0"/>
              </a:buClr>
              <a:buFont typeface="Wingdings" pitchFamily="2" charset="2"/>
              <a:buChar char="§"/>
              <a:defRPr baseline="0"/>
            </a:lvl1pPr>
            <a:lvl2pPr marL="459281" indent="-300620">
              <a:buClr>
                <a:srgbClr val="00B0F0"/>
              </a:buClr>
              <a:buFont typeface="Arial" pitchFamily="34" charset="0"/>
              <a:buChar char="•"/>
              <a:defRPr/>
            </a:lvl2pPr>
            <a:lvl3pPr marL="569231" indent="-250517">
              <a:buClr>
                <a:srgbClr val="00B0F0"/>
              </a:buClr>
              <a:buFont typeface="Calibri" pitchFamily="34" charset="0"/>
              <a:buChar char="—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3947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: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685800"/>
            <a:ext cx="1076960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1" name="Content Placeholder 26"/>
          <p:cNvSpPr>
            <a:spLocks noGrp="1"/>
          </p:cNvSpPr>
          <p:nvPr>
            <p:ph sz="quarter" idx="15"/>
          </p:nvPr>
        </p:nvSpPr>
        <p:spPr>
          <a:xfrm>
            <a:off x="711200" y="1752600"/>
            <a:ext cx="10769600" cy="44196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6477000"/>
            <a:ext cx="2036064" cy="1524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r">
              <a:defRPr sz="1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BD5762-3BDC-484D-9503-7EA6D5A9A8C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99934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think-cell Slide" r:id="rId10" imgW="413" imgH="416" progId="TCLayout.ActiveDocument.1">
                  <p:embed/>
                </p:oleObj>
              </mc:Choice>
              <mc:Fallback>
                <p:oleObj name="think-cell Slide" r:id="rId10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554736" y="933538"/>
            <a:ext cx="11082528" cy="2462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b="0" baseline="0" dirty="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sp>
        <p:nvSpPr>
          <p:cNvPr id="10" name="2. Slide Title">
            <a:extLst>
              <a:ext uri="{FF2B5EF4-FFF2-40B4-BE49-F238E27FC236}">
                <a16:creationId xmlns:a16="http://schemas.microsoft.com/office/drawing/2014/main" id="{8326FFD0-8389-4032-AAB8-00C262CAF746}"/>
              </a:ext>
            </a:extLst>
          </p:cNvPr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54736" y="345611"/>
            <a:ext cx="11082528" cy="3847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ctr" anchorCtr="0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66994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B562A0-3D6C-45D0-9E85-8A28A804D0F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695833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3B562A0-3D6C-45D0-9E85-8A28A804D0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FBBA3F5-015A-4C38-846F-E439AB6FFFBD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C42428D-965F-410A-AAB0-2F4E028AF07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Documenttype">
            <a:extLst>
              <a:ext uri="{FF2B5EF4-FFF2-40B4-BE49-F238E27FC236}">
                <a16:creationId xmlns:a16="http://schemas.microsoft.com/office/drawing/2014/main" id="{0CADA7EB-5C2E-4AD4-A32E-534A28817C8A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879645" y="5573685"/>
            <a:ext cx="9397950" cy="21544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14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date or title/role</a:t>
            </a: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C85A1636-E33D-4640-A4BA-89E2008C1ED4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880786" y="4747057"/>
            <a:ext cx="9397950" cy="30777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20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AA4E4E19-7239-46DA-AE24-CE9556C9BE7D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880786" y="3551099"/>
            <a:ext cx="9397950" cy="67710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4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27536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B562A0-3D6C-45D0-9E85-8A28A804D0F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6309387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3B562A0-3D6C-45D0-9E85-8A28A804D0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E6618E1C-2FF8-4C76-8A1E-BA293CFFE097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 bwMode="lt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C42428D-965F-410A-AAB0-2F4E028AF07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Documenttype">
            <a:extLst>
              <a:ext uri="{FF2B5EF4-FFF2-40B4-BE49-F238E27FC236}">
                <a16:creationId xmlns:a16="http://schemas.microsoft.com/office/drawing/2014/main" id="{0CADA7EB-5C2E-4AD4-A32E-534A28817C8A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532259" y="3361990"/>
            <a:ext cx="4230241" cy="21544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1400" dirty="0">
                <a:solidFill>
                  <a:schemeClr val="tx1"/>
                </a:solidFill>
              </a:defRPr>
            </a:lvl1pPr>
          </a:lstStyle>
          <a:p>
            <a:pPr lvl="0">
              <a:buNone/>
            </a:pPr>
            <a:r>
              <a:rPr lang="en-US"/>
              <a:t>Edit date or title/role</a:t>
            </a: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C85A1636-E33D-4640-A4BA-89E2008C1ED4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533400" y="2305179"/>
            <a:ext cx="4831976" cy="69249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2000" dirty="0">
                <a:solidFill>
                  <a:schemeClr val="tx1"/>
                </a:solidFill>
              </a:defRPr>
            </a:lvl1pPr>
          </a:lstStyle>
          <a:p>
            <a:pPr lvl="0">
              <a:buNone/>
            </a:pPr>
            <a:r>
              <a:rPr lang="en-US"/>
              <a:t>Click to edit Master subtitle style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AA4E4E19-7239-46DA-AE24-CE9556C9BE7D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33399" y="586648"/>
            <a:ext cx="5820335" cy="135421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AAB2A90-9E19-4B11-BB5C-1D46E8625146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="" xmlns:asvg="http://schemas.microsoft.com/office/drawing/2016/SVG/main" r:embed="rId12"/>
              </a:ext>
            </a:extLst>
          </a:blip>
          <a:stretch>
            <a:fillRect/>
          </a:stretch>
        </p:blipFill>
        <p:spPr bwMode="ltGray">
          <a:xfrm>
            <a:off x="9851314" y="6258502"/>
            <a:ext cx="1876287" cy="412371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BA99BDD-C600-4E92-BBE3-F8C5830EE74C}"/>
              </a:ext>
            </a:extLst>
          </p:cNvPr>
          <p:cNvSpPr/>
          <p:nvPr userDrawn="1"/>
        </p:nvSpPr>
        <p:spPr bwMode="ltGray">
          <a:xfrm>
            <a:off x="4165600" y="4402813"/>
            <a:ext cx="3723325" cy="2176107"/>
          </a:xfrm>
          <a:custGeom>
            <a:avLst/>
            <a:gdLst>
              <a:gd name="connsiteX0" fmla="*/ 716030 w 5465701"/>
              <a:gd name="connsiteY0" fmla="*/ 1754427 h 3194444"/>
              <a:gd name="connsiteX1" fmla="*/ 1432062 w 5465701"/>
              <a:gd name="connsiteY1" fmla="*/ 2470460 h 3194444"/>
              <a:gd name="connsiteX2" fmla="*/ 716030 w 5465701"/>
              <a:gd name="connsiteY2" fmla="*/ 3186489 h 3194444"/>
              <a:gd name="connsiteX3" fmla="*/ 0 w 5465701"/>
              <a:gd name="connsiteY3" fmla="*/ 2470460 h 3194444"/>
              <a:gd name="connsiteX4" fmla="*/ 716030 w 5465701"/>
              <a:gd name="connsiteY4" fmla="*/ 1754427 h 3194444"/>
              <a:gd name="connsiteX5" fmla="*/ 3320178 w 5465701"/>
              <a:gd name="connsiteY5" fmla="*/ 1243 h 3194444"/>
              <a:gd name="connsiteX6" fmla="*/ 3842696 w 5465701"/>
              <a:gd name="connsiteY6" fmla="*/ 282584 h 3194444"/>
              <a:gd name="connsiteX7" fmla="*/ 3851787 w 5465701"/>
              <a:gd name="connsiteY7" fmla="*/ 297699 h 3194444"/>
              <a:gd name="connsiteX8" fmla="*/ 5298627 w 5465701"/>
              <a:gd name="connsiteY8" fmla="*/ 2009016 h 3194444"/>
              <a:gd name="connsiteX9" fmla="*/ 5465701 w 5465701"/>
              <a:gd name="connsiteY9" fmla="*/ 2470459 h 3194444"/>
              <a:gd name="connsiteX10" fmla="*/ 4741715 w 5465701"/>
              <a:gd name="connsiteY10" fmla="*/ 3194444 h 3194444"/>
              <a:gd name="connsiteX11" fmla="*/ 4192757 w 5465701"/>
              <a:gd name="connsiteY11" fmla="*/ 2939855 h 3194444"/>
              <a:gd name="connsiteX12" fmla="*/ 3653171 w 5465701"/>
              <a:gd name="connsiteY12" fmla="*/ 2295268 h 3194444"/>
              <a:gd name="connsiteX13" fmla="*/ 3581681 w 5465701"/>
              <a:gd name="connsiteY13" fmla="*/ 2614783 h 3194444"/>
              <a:gd name="connsiteX14" fmla="*/ 3581614 w 5465701"/>
              <a:gd name="connsiteY14" fmla="*/ 2615452 h 3194444"/>
              <a:gd name="connsiteX15" fmla="*/ 3581309 w 5465701"/>
              <a:gd name="connsiteY15" fmla="*/ 2616441 h 3194444"/>
              <a:gd name="connsiteX16" fmla="*/ 3580151 w 5465701"/>
              <a:gd name="connsiteY16" fmla="*/ 2621619 h 3194444"/>
              <a:gd name="connsiteX17" fmla="*/ 3544723 w 5465701"/>
              <a:gd name="connsiteY17" fmla="*/ 2738844 h 3194444"/>
              <a:gd name="connsiteX18" fmla="*/ 3542054 w 5465701"/>
              <a:gd name="connsiteY18" fmla="*/ 2744015 h 3194444"/>
              <a:gd name="connsiteX19" fmla="*/ 3540125 w 5465701"/>
              <a:gd name="connsiteY19" fmla="*/ 2750282 h 3194444"/>
              <a:gd name="connsiteX20" fmla="*/ 3508973 w 5465701"/>
              <a:gd name="connsiteY20" fmla="*/ 2808086 h 3194444"/>
              <a:gd name="connsiteX21" fmla="*/ 3487665 w 5465701"/>
              <a:gd name="connsiteY21" fmla="*/ 2849357 h 3194444"/>
              <a:gd name="connsiteX22" fmla="*/ 3484496 w 5465701"/>
              <a:gd name="connsiteY22" fmla="*/ 2853505 h 3194444"/>
              <a:gd name="connsiteX23" fmla="*/ 3474396 w 5465701"/>
              <a:gd name="connsiteY23" fmla="*/ 2872247 h 3194444"/>
              <a:gd name="connsiteX24" fmla="*/ 3411981 w 5465701"/>
              <a:gd name="connsiteY24" fmla="*/ 2948423 h 3194444"/>
              <a:gd name="connsiteX25" fmla="*/ 3411214 w 5465701"/>
              <a:gd name="connsiteY25" fmla="*/ 2949427 h 3194444"/>
              <a:gd name="connsiteX26" fmla="*/ 3410990 w 5465701"/>
              <a:gd name="connsiteY26" fmla="*/ 2949633 h 3194444"/>
              <a:gd name="connsiteX27" fmla="*/ 3387223 w 5465701"/>
              <a:gd name="connsiteY27" fmla="*/ 2978641 h 3194444"/>
              <a:gd name="connsiteX28" fmla="*/ 2880035 w 5465701"/>
              <a:gd name="connsiteY28" fmla="*/ 3194444 h 3194444"/>
              <a:gd name="connsiteX29" fmla="*/ 2331076 w 5465701"/>
              <a:gd name="connsiteY29" fmla="*/ 2939855 h 3194444"/>
              <a:gd name="connsiteX30" fmla="*/ 859237 w 5465701"/>
              <a:gd name="connsiteY30" fmla="*/ 1181601 h 3194444"/>
              <a:gd name="connsiteX31" fmla="*/ 692163 w 5465701"/>
              <a:gd name="connsiteY31" fmla="*/ 720161 h 3194444"/>
              <a:gd name="connsiteX32" fmla="*/ 1408193 w 5465701"/>
              <a:gd name="connsiteY32" fmla="*/ 4129 h 3194444"/>
              <a:gd name="connsiteX33" fmla="*/ 1957149 w 5465701"/>
              <a:gd name="connsiteY33" fmla="*/ 258718 h 3194444"/>
              <a:gd name="connsiteX34" fmla="*/ 2500573 w 5465701"/>
              <a:gd name="connsiteY34" fmla="*/ 904951 h 3194444"/>
              <a:gd name="connsiteX35" fmla="*/ 2563692 w 5465701"/>
              <a:gd name="connsiteY35" fmla="*/ 623544 h 3194444"/>
              <a:gd name="connsiteX36" fmla="*/ 2568622 w 5465701"/>
              <a:gd name="connsiteY36" fmla="*/ 575183 h 3194444"/>
              <a:gd name="connsiteX37" fmla="*/ 2677611 w 5465701"/>
              <a:gd name="connsiteY37" fmla="*/ 318791 h 3194444"/>
              <a:gd name="connsiteX38" fmla="*/ 2722456 w 5465701"/>
              <a:gd name="connsiteY38" fmla="*/ 264901 h 3194444"/>
              <a:gd name="connsiteX39" fmla="*/ 2746648 w 5465701"/>
              <a:gd name="connsiteY39" fmla="*/ 233234 h 3194444"/>
              <a:gd name="connsiteX40" fmla="*/ 2755783 w 5465701"/>
              <a:gd name="connsiteY40" fmla="*/ 224852 h 3194444"/>
              <a:gd name="connsiteX41" fmla="*/ 2765669 w 5465701"/>
              <a:gd name="connsiteY41" fmla="*/ 212971 h 3194444"/>
              <a:gd name="connsiteX42" fmla="*/ 2794370 w 5465701"/>
              <a:gd name="connsiteY42" fmla="*/ 189442 h 3194444"/>
              <a:gd name="connsiteX43" fmla="*/ 2840255 w 5465701"/>
              <a:gd name="connsiteY43" fmla="*/ 147335 h 3194444"/>
              <a:gd name="connsiteX44" fmla="*/ 2865431 w 5465701"/>
              <a:gd name="connsiteY44" fmla="*/ 131185 h 3194444"/>
              <a:gd name="connsiteX45" fmla="*/ 2872002 w 5465701"/>
              <a:gd name="connsiteY45" fmla="*/ 125798 h 3194444"/>
              <a:gd name="connsiteX46" fmla="*/ 2883644 w 5465701"/>
              <a:gd name="connsiteY46" fmla="*/ 119502 h 3194444"/>
              <a:gd name="connsiteX47" fmla="*/ 2932840 w 5465701"/>
              <a:gd name="connsiteY47" fmla="*/ 87943 h 3194444"/>
              <a:gd name="connsiteX48" fmla="*/ 2987871 w 5465701"/>
              <a:gd name="connsiteY48" fmla="*/ 63130 h 3194444"/>
              <a:gd name="connsiteX49" fmla="*/ 2993531 w 5465701"/>
              <a:gd name="connsiteY49" fmla="*/ 60069 h 3194444"/>
              <a:gd name="connsiteX50" fmla="*/ 2997157 w 5465701"/>
              <a:gd name="connsiteY50" fmla="*/ 58943 h 3194444"/>
              <a:gd name="connsiteX51" fmla="*/ 3030486 w 5465701"/>
              <a:gd name="connsiteY51" fmla="*/ 43916 h 3194444"/>
              <a:gd name="connsiteX52" fmla="*/ 3234352 w 5465701"/>
              <a:gd name="connsiteY52" fmla="*/ 1331 h 3194444"/>
              <a:gd name="connsiteX53" fmla="*/ 3320178 w 5465701"/>
              <a:gd name="connsiteY53" fmla="*/ 1243 h 3194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465701" h="3194444">
                <a:moveTo>
                  <a:pt x="716030" y="1754427"/>
                </a:moveTo>
                <a:cubicBezTo>
                  <a:pt x="1111483" y="1754427"/>
                  <a:pt x="1432062" y="2075007"/>
                  <a:pt x="1432062" y="2470460"/>
                </a:cubicBezTo>
                <a:cubicBezTo>
                  <a:pt x="1432062" y="2865910"/>
                  <a:pt x="1111483" y="3186489"/>
                  <a:pt x="716030" y="3186489"/>
                </a:cubicBezTo>
                <a:cubicBezTo>
                  <a:pt x="320577" y="3186489"/>
                  <a:pt x="0" y="2865910"/>
                  <a:pt x="0" y="2470460"/>
                </a:cubicBezTo>
                <a:cubicBezTo>
                  <a:pt x="0" y="2075007"/>
                  <a:pt x="320577" y="1754427"/>
                  <a:pt x="716030" y="1754427"/>
                </a:cubicBezTo>
                <a:close/>
                <a:moveTo>
                  <a:pt x="3320178" y="1243"/>
                </a:moveTo>
                <a:cubicBezTo>
                  <a:pt x="3519781" y="13034"/>
                  <a:pt x="3712171" y="108549"/>
                  <a:pt x="3842696" y="282584"/>
                </a:cubicBezTo>
                <a:lnTo>
                  <a:pt x="3851787" y="297699"/>
                </a:lnTo>
                <a:lnTo>
                  <a:pt x="5298627" y="2009016"/>
                </a:lnTo>
                <a:cubicBezTo>
                  <a:pt x="5402054" y="2136309"/>
                  <a:pt x="5465701" y="2295427"/>
                  <a:pt x="5465701" y="2470459"/>
                </a:cubicBezTo>
                <a:cubicBezTo>
                  <a:pt x="5465701" y="2868253"/>
                  <a:pt x="5147465" y="3186489"/>
                  <a:pt x="4741715" y="3194444"/>
                </a:cubicBezTo>
                <a:cubicBezTo>
                  <a:pt x="4518948" y="3194444"/>
                  <a:pt x="4320053" y="3098973"/>
                  <a:pt x="4192757" y="2939855"/>
                </a:cubicBezTo>
                <a:lnTo>
                  <a:pt x="3653171" y="2295268"/>
                </a:lnTo>
                <a:lnTo>
                  <a:pt x="3581681" y="2614783"/>
                </a:lnTo>
                <a:lnTo>
                  <a:pt x="3581614" y="2615452"/>
                </a:lnTo>
                <a:lnTo>
                  <a:pt x="3581309" y="2616441"/>
                </a:lnTo>
                <a:lnTo>
                  <a:pt x="3580151" y="2621619"/>
                </a:lnTo>
                <a:cubicBezTo>
                  <a:pt x="3572195" y="2661398"/>
                  <a:pt x="3560262" y="2700681"/>
                  <a:pt x="3544723" y="2738844"/>
                </a:cubicBezTo>
                <a:lnTo>
                  <a:pt x="3542054" y="2744015"/>
                </a:lnTo>
                <a:lnTo>
                  <a:pt x="3540125" y="2750282"/>
                </a:lnTo>
                <a:lnTo>
                  <a:pt x="3508973" y="2808086"/>
                </a:lnTo>
                <a:lnTo>
                  <a:pt x="3487665" y="2849357"/>
                </a:lnTo>
                <a:lnTo>
                  <a:pt x="3484496" y="2853505"/>
                </a:lnTo>
                <a:lnTo>
                  <a:pt x="3474396" y="2872247"/>
                </a:lnTo>
                <a:lnTo>
                  <a:pt x="3411981" y="2948423"/>
                </a:lnTo>
                <a:lnTo>
                  <a:pt x="3411214" y="2949427"/>
                </a:lnTo>
                <a:lnTo>
                  <a:pt x="3410990" y="2949633"/>
                </a:lnTo>
                <a:lnTo>
                  <a:pt x="3387223" y="2978641"/>
                </a:lnTo>
                <a:cubicBezTo>
                  <a:pt x="3257939" y="3108919"/>
                  <a:pt x="3078932" y="3190467"/>
                  <a:pt x="2880035" y="3194444"/>
                </a:cubicBezTo>
                <a:cubicBezTo>
                  <a:pt x="2657268" y="3194444"/>
                  <a:pt x="2458372" y="3098973"/>
                  <a:pt x="2331076" y="2939855"/>
                </a:cubicBezTo>
                <a:lnTo>
                  <a:pt x="859237" y="1181601"/>
                </a:lnTo>
                <a:cubicBezTo>
                  <a:pt x="755810" y="1054308"/>
                  <a:pt x="692163" y="895190"/>
                  <a:pt x="692163" y="720161"/>
                </a:cubicBezTo>
                <a:cubicBezTo>
                  <a:pt x="692163" y="322365"/>
                  <a:pt x="1018355" y="4129"/>
                  <a:pt x="1408193" y="4129"/>
                </a:cubicBezTo>
                <a:cubicBezTo>
                  <a:pt x="1630958" y="4129"/>
                  <a:pt x="1829855" y="99600"/>
                  <a:pt x="1957149" y="258718"/>
                </a:cubicBezTo>
                <a:lnTo>
                  <a:pt x="2500573" y="904951"/>
                </a:lnTo>
                <a:lnTo>
                  <a:pt x="2563692" y="623544"/>
                </a:lnTo>
                <a:lnTo>
                  <a:pt x="2568622" y="575183"/>
                </a:lnTo>
                <a:cubicBezTo>
                  <a:pt x="2587983" y="481639"/>
                  <a:pt x="2625680" y="394932"/>
                  <a:pt x="2677611" y="318791"/>
                </a:cubicBezTo>
                <a:lnTo>
                  <a:pt x="2722456" y="264901"/>
                </a:lnTo>
                <a:lnTo>
                  <a:pt x="2746648" y="233234"/>
                </a:lnTo>
                <a:lnTo>
                  <a:pt x="2755783" y="224852"/>
                </a:lnTo>
                <a:lnTo>
                  <a:pt x="2765669" y="212971"/>
                </a:lnTo>
                <a:lnTo>
                  <a:pt x="2794370" y="189442"/>
                </a:lnTo>
                <a:lnTo>
                  <a:pt x="2840255" y="147335"/>
                </a:lnTo>
                <a:lnTo>
                  <a:pt x="2865431" y="131185"/>
                </a:lnTo>
                <a:lnTo>
                  <a:pt x="2872002" y="125798"/>
                </a:lnTo>
                <a:lnTo>
                  <a:pt x="2883644" y="119502"/>
                </a:lnTo>
                <a:lnTo>
                  <a:pt x="2932840" y="87943"/>
                </a:lnTo>
                <a:lnTo>
                  <a:pt x="2987871" y="63130"/>
                </a:lnTo>
                <a:lnTo>
                  <a:pt x="2993531" y="60069"/>
                </a:lnTo>
                <a:lnTo>
                  <a:pt x="2997157" y="58943"/>
                </a:lnTo>
                <a:lnTo>
                  <a:pt x="3030486" y="43916"/>
                </a:lnTo>
                <a:cubicBezTo>
                  <a:pt x="3096903" y="19652"/>
                  <a:pt x="3165593" y="5527"/>
                  <a:pt x="3234352" y="1331"/>
                </a:cubicBezTo>
                <a:cubicBezTo>
                  <a:pt x="3263002" y="-417"/>
                  <a:pt x="3291664" y="-441"/>
                  <a:pt x="3320178" y="1243"/>
                </a:cubicBezTo>
                <a:close/>
              </a:path>
            </a:pathLst>
          </a:custGeom>
          <a:solidFill>
            <a:schemeClr val="tx2">
              <a:alpha val="19000"/>
            </a:schemeClr>
          </a:solidFill>
          <a:ln w="3004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47609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B562A0-3D6C-45D0-9E85-8A28A804D0F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3B562A0-3D6C-45D0-9E85-8A28A804D0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C389CAA1-91CB-44D7-9730-90E2518ED5B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21266"/>
            <a:ext cx="12192000" cy="3223260"/>
          </a:xfrm>
          <a:prstGeom prst="rect">
            <a:avLst/>
          </a:prstGeom>
        </p:spPr>
      </p:pic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C42428D-965F-410A-AAB0-2F4E028AF07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Documenttype">
            <a:extLst>
              <a:ext uri="{FF2B5EF4-FFF2-40B4-BE49-F238E27FC236}">
                <a16:creationId xmlns:a16="http://schemas.microsoft.com/office/drawing/2014/main" id="{0CADA7EB-5C2E-4AD4-A32E-534A28817C8A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532259" y="6440033"/>
            <a:ext cx="9745336" cy="21544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1400" dirty="0">
                <a:solidFill>
                  <a:schemeClr val="tx1"/>
                </a:solidFill>
              </a:defRPr>
            </a:lvl1pPr>
          </a:lstStyle>
          <a:p>
            <a:pPr lvl="0">
              <a:buNone/>
            </a:pPr>
            <a:r>
              <a:rPr lang="en-US"/>
              <a:t>Edit date or title/role</a:t>
            </a: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C85A1636-E33D-4640-A4BA-89E2008C1ED4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533400" y="5882553"/>
            <a:ext cx="9745336" cy="30777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2000" dirty="0">
                <a:solidFill>
                  <a:schemeClr val="tx1"/>
                </a:solidFill>
              </a:defRPr>
            </a:lvl1pPr>
          </a:lstStyle>
          <a:p>
            <a:pPr lvl="0">
              <a:buNone/>
            </a:pPr>
            <a:r>
              <a:rPr lang="en-US"/>
              <a:t>Click to edit Master subtitle style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AA4E4E19-7239-46DA-AE24-CE9556C9BE7D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33400" y="4278633"/>
            <a:ext cx="9745336" cy="67710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F43882-5B37-43C9-A7D5-2B65B76FC2C1}"/>
              </a:ext>
            </a:extLst>
          </p:cNvPr>
          <p:cNvSpPr/>
          <p:nvPr userDrawn="1"/>
        </p:nvSpPr>
        <p:spPr bwMode="ltGray">
          <a:xfrm>
            <a:off x="0" y="0"/>
            <a:ext cx="12192000" cy="821267"/>
          </a:xfrm>
          <a:prstGeom prst="rect">
            <a:avLst/>
          </a:prstGeom>
          <a:solidFill>
            <a:schemeClr val="accent5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8E5C52-6338-4CA0-8266-ABD8E1DA0F20}"/>
              </a:ext>
            </a:extLst>
          </p:cNvPr>
          <p:cNvSpPr/>
          <p:nvPr userDrawn="1"/>
        </p:nvSpPr>
        <p:spPr bwMode="ltGray">
          <a:xfrm>
            <a:off x="0" y="4044620"/>
            <a:ext cx="12192000" cy="85426"/>
          </a:xfrm>
          <a:prstGeom prst="rect">
            <a:avLst/>
          </a:prstGeom>
          <a:solidFill>
            <a:schemeClr val="accent5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00921D6-7484-4125-BBC9-84E4AEFC5287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lum bright="100000"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12"/>
              </a:ext>
            </a:extLst>
          </a:blip>
          <a:stretch>
            <a:fillRect/>
          </a:stretch>
        </p:blipFill>
        <p:spPr bwMode="ltGray">
          <a:xfrm>
            <a:off x="465664" y="220133"/>
            <a:ext cx="1733550" cy="381000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8CDEF0-2ABD-434C-A05F-BE41B6EE44C9}"/>
              </a:ext>
            </a:extLst>
          </p:cNvPr>
          <p:cNvSpPr/>
          <p:nvPr userDrawn="1"/>
        </p:nvSpPr>
        <p:spPr bwMode="ltGray">
          <a:xfrm>
            <a:off x="9601200" y="2535158"/>
            <a:ext cx="2590800" cy="1514200"/>
          </a:xfrm>
          <a:custGeom>
            <a:avLst/>
            <a:gdLst>
              <a:gd name="connsiteX0" fmla="*/ 716030 w 5465701"/>
              <a:gd name="connsiteY0" fmla="*/ 1754427 h 3194444"/>
              <a:gd name="connsiteX1" fmla="*/ 1432062 w 5465701"/>
              <a:gd name="connsiteY1" fmla="*/ 2470460 h 3194444"/>
              <a:gd name="connsiteX2" fmla="*/ 716030 w 5465701"/>
              <a:gd name="connsiteY2" fmla="*/ 3186489 h 3194444"/>
              <a:gd name="connsiteX3" fmla="*/ 0 w 5465701"/>
              <a:gd name="connsiteY3" fmla="*/ 2470460 h 3194444"/>
              <a:gd name="connsiteX4" fmla="*/ 716030 w 5465701"/>
              <a:gd name="connsiteY4" fmla="*/ 1754427 h 3194444"/>
              <a:gd name="connsiteX5" fmla="*/ 3320178 w 5465701"/>
              <a:gd name="connsiteY5" fmla="*/ 1243 h 3194444"/>
              <a:gd name="connsiteX6" fmla="*/ 3842696 w 5465701"/>
              <a:gd name="connsiteY6" fmla="*/ 282584 h 3194444"/>
              <a:gd name="connsiteX7" fmla="*/ 3851787 w 5465701"/>
              <a:gd name="connsiteY7" fmla="*/ 297699 h 3194444"/>
              <a:gd name="connsiteX8" fmla="*/ 5298627 w 5465701"/>
              <a:gd name="connsiteY8" fmla="*/ 2009016 h 3194444"/>
              <a:gd name="connsiteX9" fmla="*/ 5465701 w 5465701"/>
              <a:gd name="connsiteY9" fmla="*/ 2470459 h 3194444"/>
              <a:gd name="connsiteX10" fmla="*/ 4741715 w 5465701"/>
              <a:gd name="connsiteY10" fmla="*/ 3194444 h 3194444"/>
              <a:gd name="connsiteX11" fmla="*/ 4192757 w 5465701"/>
              <a:gd name="connsiteY11" fmla="*/ 2939855 h 3194444"/>
              <a:gd name="connsiteX12" fmla="*/ 3653171 w 5465701"/>
              <a:gd name="connsiteY12" fmla="*/ 2295268 h 3194444"/>
              <a:gd name="connsiteX13" fmla="*/ 3581681 w 5465701"/>
              <a:gd name="connsiteY13" fmla="*/ 2614783 h 3194444"/>
              <a:gd name="connsiteX14" fmla="*/ 3581614 w 5465701"/>
              <a:gd name="connsiteY14" fmla="*/ 2615452 h 3194444"/>
              <a:gd name="connsiteX15" fmla="*/ 3581309 w 5465701"/>
              <a:gd name="connsiteY15" fmla="*/ 2616441 h 3194444"/>
              <a:gd name="connsiteX16" fmla="*/ 3580151 w 5465701"/>
              <a:gd name="connsiteY16" fmla="*/ 2621619 h 3194444"/>
              <a:gd name="connsiteX17" fmla="*/ 3544723 w 5465701"/>
              <a:gd name="connsiteY17" fmla="*/ 2738844 h 3194444"/>
              <a:gd name="connsiteX18" fmla="*/ 3542054 w 5465701"/>
              <a:gd name="connsiteY18" fmla="*/ 2744015 h 3194444"/>
              <a:gd name="connsiteX19" fmla="*/ 3540125 w 5465701"/>
              <a:gd name="connsiteY19" fmla="*/ 2750282 h 3194444"/>
              <a:gd name="connsiteX20" fmla="*/ 3508973 w 5465701"/>
              <a:gd name="connsiteY20" fmla="*/ 2808086 h 3194444"/>
              <a:gd name="connsiteX21" fmla="*/ 3487665 w 5465701"/>
              <a:gd name="connsiteY21" fmla="*/ 2849357 h 3194444"/>
              <a:gd name="connsiteX22" fmla="*/ 3484496 w 5465701"/>
              <a:gd name="connsiteY22" fmla="*/ 2853505 h 3194444"/>
              <a:gd name="connsiteX23" fmla="*/ 3474396 w 5465701"/>
              <a:gd name="connsiteY23" fmla="*/ 2872247 h 3194444"/>
              <a:gd name="connsiteX24" fmla="*/ 3411981 w 5465701"/>
              <a:gd name="connsiteY24" fmla="*/ 2948423 h 3194444"/>
              <a:gd name="connsiteX25" fmla="*/ 3411214 w 5465701"/>
              <a:gd name="connsiteY25" fmla="*/ 2949427 h 3194444"/>
              <a:gd name="connsiteX26" fmla="*/ 3410990 w 5465701"/>
              <a:gd name="connsiteY26" fmla="*/ 2949633 h 3194444"/>
              <a:gd name="connsiteX27" fmla="*/ 3387223 w 5465701"/>
              <a:gd name="connsiteY27" fmla="*/ 2978641 h 3194444"/>
              <a:gd name="connsiteX28" fmla="*/ 2880035 w 5465701"/>
              <a:gd name="connsiteY28" fmla="*/ 3194444 h 3194444"/>
              <a:gd name="connsiteX29" fmla="*/ 2331076 w 5465701"/>
              <a:gd name="connsiteY29" fmla="*/ 2939855 h 3194444"/>
              <a:gd name="connsiteX30" fmla="*/ 859237 w 5465701"/>
              <a:gd name="connsiteY30" fmla="*/ 1181601 h 3194444"/>
              <a:gd name="connsiteX31" fmla="*/ 692163 w 5465701"/>
              <a:gd name="connsiteY31" fmla="*/ 720161 h 3194444"/>
              <a:gd name="connsiteX32" fmla="*/ 1408193 w 5465701"/>
              <a:gd name="connsiteY32" fmla="*/ 4129 h 3194444"/>
              <a:gd name="connsiteX33" fmla="*/ 1957149 w 5465701"/>
              <a:gd name="connsiteY33" fmla="*/ 258718 h 3194444"/>
              <a:gd name="connsiteX34" fmla="*/ 2500573 w 5465701"/>
              <a:gd name="connsiteY34" fmla="*/ 904951 h 3194444"/>
              <a:gd name="connsiteX35" fmla="*/ 2563692 w 5465701"/>
              <a:gd name="connsiteY35" fmla="*/ 623544 h 3194444"/>
              <a:gd name="connsiteX36" fmla="*/ 2568622 w 5465701"/>
              <a:gd name="connsiteY36" fmla="*/ 575183 h 3194444"/>
              <a:gd name="connsiteX37" fmla="*/ 2677611 w 5465701"/>
              <a:gd name="connsiteY37" fmla="*/ 318791 h 3194444"/>
              <a:gd name="connsiteX38" fmla="*/ 2722456 w 5465701"/>
              <a:gd name="connsiteY38" fmla="*/ 264901 h 3194444"/>
              <a:gd name="connsiteX39" fmla="*/ 2746648 w 5465701"/>
              <a:gd name="connsiteY39" fmla="*/ 233234 h 3194444"/>
              <a:gd name="connsiteX40" fmla="*/ 2755783 w 5465701"/>
              <a:gd name="connsiteY40" fmla="*/ 224852 h 3194444"/>
              <a:gd name="connsiteX41" fmla="*/ 2765669 w 5465701"/>
              <a:gd name="connsiteY41" fmla="*/ 212971 h 3194444"/>
              <a:gd name="connsiteX42" fmla="*/ 2794370 w 5465701"/>
              <a:gd name="connsiteY42" fmla="*/ 189442 h 3194444"/>
              <a:gd name="connsiteX43" fmla="*/ 2840255 w 5465701"/>
              <a:gd name="connsiteY43" fmla="*/ 147335 h 3194444"/>
              <a:gd name="connsiteX44" fmla="*/ 2865431 w 5465701"/>
              <a:gd name="connsiteY44" fmla="*/ 131185 h 3194444"/>
              <a:gd name="connsiteX45" fmla="*/ 2872002 w 5465701"/>
              <a:gd name="connsiteY45" fmla="*/ 125798 h 3194444"/>
              <a:gd name="connsiteX46" fmla="*/ 2883644 w 5465701"/>
              <a:gd name="connsiteY46" fmla="*/ 119502 h 3194444"/>
              <a:gd name="connsiteX47" fmla="*/ 2932840 w 5465701"/>
              <a:gd name="connsiteY47" fmla="*/ 87943 h 3194444"/>
              <a:gd name="connsiteX48" fmla="*/ 2987871 w 5465701"/>
              <a:gd name="connsiteY48" fmla="*/ 63130 h 3194444"/>
              <a:gd name="connsiteX49" fmla="*/ 2993531 w 5465701"/>
              <a:gd name="connsiteY49" fmla="*/ 60069 h 3194444"/>
              <a:gd name="connsiteX50" fmla="*/ 2997157 w 5465701"/>
              <a:gd name="connsiteY50" fmla="*/ 58943 h 3194444"/>
              <a:gd name="connsiteX51" fmla="*/ 3030486 w 5465701"/>
              <a:gd name="connsiteY51" fmla="*/ 43916 h 3194444"/>
              <a:gd name="connsiteX52" fmla="*/ 3234352 w 5465701"/>
              <a:gd name="connsiteY52" fmla="*/ 1331 h 3194444"/>
              <a:gd name="connsiteX53" fmla="*/ 3320178 w 5465701"/>
              <a:gd name="connsiteY53" fmla="*/ 1243 h 3194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465701" h="3194444">
                <a:moveTo>
                  <a:pt x="716030" y="1754427"/>
                </a:moveTo>
                <a:cubicBezTo>
                  <a:pt x="1111483" y="1754427"/>
                  <a:pt x="1432062" y="2075007"/>
                  <a:pt x="1432062" y="2470460"/>
                </a:cubicBezTo>
                <a:cubicBezTo>
                  <a:pt x="1432062" y="2865910"/>
                  <a:pt x="1111483" y="3186489"/>
                  <a:pt x="716030" y="3186489"/>
                </a:cubicBezTo>
                <a:cubicBezTo>
                  <a:pt x="320577" y="3186489"/>
                  <a:pt x="0" y="2865910"/>
                  <a:pt x="0" y="2470460"/>
                </a:cubicBezTo>
                <a:cubicBezTo>
                  <a:pt x="0" y="2075007"/>
                  <a:pt x="320577" y="1754427"/>
                  <a:pt x="716030" y="1754427"/>
                </a:cubicBezTo>
                <a:close/>
                <a:moveTo>
                  <a:pt x="3320178" y="1243"/>
                </a:moveTo>
                <a:cubicBezTo>
                  <a:pt x="3519781" y="13034"/>
                  <a:pt x="3712171" y="108549"/>
                  <a:pt x="3842696" y="282584"/>
                </a:cubicBezTo>
                <a:lnTo>
                  <a:pt x="3851787" y="297699"/>
                </a:lnTo>
                <a:lnTo>
                  <a:pt x="5298627" y="2009016"/>
                </a:lnTo>
                <a:cubicBezTo>
                  <a:pt x="5402054" y="2136309"/>
                  <a:pt x="5465701" y="2295427"/>
                  <a:pt x="5465701" y="2470459"/>
                </a:cubicBezTo>
                <a:cubicBezTo>
                  <a:pt x="5465701" y="2868253"/>
                  <a:pt x="5147465" y="3186489"/>
                  <a:pt x="4741715" y="3194444"/>
                </a:cubicBezTo>
                <a:cubicBezTo>
                  <a:pt x="4518948" y="3194444"/>
                  <a:pt x="4320053" y="3098973"/>
                  <a:pt x="4192757" y="2939855"/>
                </a:cubicBezTo>
                <a:lnTo>
                  <a:pt x="3653171" y="2295268"/>
                </a:lnTo>
                <a:lnTo>
                  <a:pt x="3581681" y="2614783"/>
                </a:lnTo>
                <a:lnTo>
                  <a:pt x="3581614" y="2615452"/>
                </a:lnTo>
                <a:lnTo>
                  <a:pt x="3581309" y="2616441"/>
                </a:lnTo>
                <a:lnTo>
                  <a:pt x="3580151" y="2621619"/>
                </a:lnTo>
                <a:cubicBezTo>
                  <a:pt x="3572195" y="2661398"/>
                  <a:pt x="3560262" y="2700681"/>
                  <a:pt x="3544723" y="2738844"/>
                </a:cubicBezTo>
                <a:lnTo>
                  <a:pt x="3542054" y="2744015"/>
                </a:lnTo>
                <a:lnTo>
                  <a:pt x="3540125" y="2750282"/>
                </a:lnTo>
                <a:lnTo>
                  <a:pt x="3508973" y="2808086"/>
                </a:lnTo>
                <a:lnTo>
                  <a:pt x="3487665" y="2849357"/>
                </a:lnTo>
                <a:lnTo>
                  <a:pt x="3484496" y="2853505"/>
                </a:lnTo>
                <a:lnTo>
                  <a:pt x="3474396" y="2872247"/>
                </a:lnTo>
                <a:lnTo>
                  <a:pt x="3411981" y="2948423"/>
                </a:lnTo>
                <a:lnTo>
                  <a:pt x="3411214" y="2949427"/>
                </a:lnTo>
                <a:lnTo>
                  <a:pt x="3410990" y="2949633"/>
                </a:lnTo>
                <a:lnTo>
                  <a:pt x="3387223" y="2978641"/>
                </a:lnTo>
                <a:cubicBezTo>
                  <a:pt x="3257939" y="3108919"/>
                  <a:pt x="3078932" y="3190467"/>
                  <a:pt x="2880035" y="3194444"/>
                </a:cubicBezTo>
                <a:cubicBezTo>
                  <a:pt x="2657268" y="3194444"/>
                  <a:pt x="2458372" y="3098973"/>
                  <a:pt x="2331076" y="2939855"/>
                </a:cubicBezTo>
                <a:lnTo>
                  <a:pt x="859237" y="1181601"/>
                </a:lnTo>
                <a:cubicBezTo>
                  <a:pt x="755810" y="1054308"/>
                  <a:pt x="692163" y="895190"/>
                  <a:pt x="692163" y="720161"/>
                </a:cubicBezTo>
                <a:cubicBezTo>
                  <a:pt x="692163" y="322365"/>
                  <a:pt x="1018355" y="4129"/>
                  <a:pt x="1408193" y="4129"/>
                </a:cubicBezTo>
                <a:cubicBezTo>
                  <a:pt x="1630958" y="4129"/>
                  <a:pt x="1829855" y="99600"/>
                  <a:pt x="1957149" y="258718"/>
                </a:cubicBezTo>
                <a:lnTo>
                  <a:pt x="2500573" y="904951"/>
                </a:lnTo>
                <a:lnTo>
                  <a:pt x="2563692" y="623544"/>
                </a:lnTo>
                <a:lnTo>
                  <a:pt x="2568622" y="575183"/>
                </a:lnTo>
                <a:cubicBezTo>
                  <a:pt x="2587983" y="481639"/>
                  <a:pt x="2625680" y="394932"/>
                  <a:pt x="2677611" y="318791"/>
                </a:cubicBezTo>
                <a:lnTo>
                  <a:pt x="2722456" y="264901"/>
                </a:lnTo>
                <a:lnTo>
                  <a:pt x="2746648" y="233234"/>
                </a:lnTo>
                <a:lnTo>
                  <a:pt x="2755783" y="224852"/>
                </a:lnTo>
                <a:lnTo>
                  <a:pt x="2765669" y="212971"/>
                </a:lnTo>
                <a:lnTo>
                  <a:pt x="2794370" y="189442"/>
                </a:lnTo>
                <a:lnTo>
                  <a:pt x="2840255" y="147335"/>
                </a:lnTo>
                <a:lnTo>
                  <a:pt x="2865431" y="131185"/>
                </a:lnTo>
                <a:lnTo>
                  <a:pt x="2872002" y="125798"/>
                </a:lnTo>
                <a:lnTo>
                  <a:pt x="2883644" y="119502"/>
                </a:lnTo>
                <a:lnTo>
                  <a:pt x="2932840" y="87943"/>
                </a:lnTo>
                <a:lnTo>
                  <a:pt x="2987871" y="63130"/>
                </a:lnTo>
                <a:lnTo>
                  <a:pt x="2993531" y="60069"/>
                </a:lnTo>
                <a:lnTo>
                  <a:pt x="2997157" y="58943"/>
                </a:lnTo>
                <a:lnTo>
                  <a:pt x="3030486" y="43916"/>
                </a:lnTo>
                <a:cubicBezTo>
                  <a:pt x="3096903" y="19652"/>
                  <a:pt x="3165593" y="5527"/>
                  <a:pt x="3234352" y="1331"/>
                </a:cubicBezTo>
                <a:cubicBezTo>
                  <a:pt x="3263002" y="-417"/>
                  <a:pt x="3291664" y="-441"/>
                  <a:pt x="3320178" y="1243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w="3004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C9971A-6012-41B4-A63D-41852C1E7F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610" y="681586"/>
            <a:ext cx="12198610" cy="33677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38475C0-F5F0-43DF-ADC1-997C191CA37C}"/>
              </a:ext>
            </a:extLst>
          </p:cNvPr>
          <p:cNvSpPr/>
          <p:nvPr userDrawn="1"/>
        </p:nvSpPr>
        <p:spPr>
          <a:xfrm>
            <a:off x="-6610" y="667670"/>
            <a:ext cx="12198610" cy="3381688"/>
          </a:xfrm>
          <a:prstGeom prst="rect">
            <a:avLst/>
          </a:prstGeom>
          <a:solidFill>
            <a:srgbClr val="C00000">
              <a:alpha val="27000"/>
            </a:srgb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93974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762417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think-cell Slide" r:id="rId10" imgW="413" imgH="416" progId="TCLayout.ActiveDocument.1">
                  <p:embed/>
                </p:oleObj>
              </mc:Choice>
              <mc:Fallback>
                <p:oleObj name="think-cell Slide" r:id="rId10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554736" y="933538"/>
            <a:ext cx="11082528" cy="2462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b="0" baseline="0" dirty="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sp>
        <p:nvSpPr>
          <p:cNvPr id="10" name="2. Slide Title">
            <a:extLst>
              <a:ext uri="{FF2B5EF4-FFF2-40B4-BE49-F238E27FC236}">
                <a16:creationId xmlns:a16="http://schemas.microsoft.com/office/drawing/2014/main" id="{8326FFD0-8389-4032-AAB8-00C262CAF746}"/>
              </a:ext>
            </a:extLst>
          </p:cNvPr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54736" y="345611"/>
            <a:ext cx="11082528" cy="3847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ctr" anchorCtr="0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98973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1541460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think-cell Slide" r:id="rId10" imgW="413" imgH="416" progId="TCLayout.ActiveDocument.1">
                  <p:embed/>
                </p:oleObj>
              </mc:Choice>
              <mc:Fallback>
                <p:oleObj name="think-cell Slide" r:id="rId10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07E36632-5062-4623-81E8-04271679581A}"/>
              </a:ext>
            </a:extLst>
          </p:cNvPr>
          <p:cNvSpPr txBox="1">
            <a:spLocks/>
          </p:cNvSpPr>
          <p:nvPr userDrawn="1"/>
        </p:nvSpPr>
        <p:spPr bwMode="ltGray">
          <a:xfrm>
            <a:off x="492920" y="184386"/>
            <a:ext cx="11215686" cy="803564"/>
          </a:xfrm>
          <a:prstGeom prst="roundRect">
            <a:avLst>
              <a:gd name="adj" fmla="val 22387"/>
            </a:avLst>
          </a:prstGeom>
          <a:gradFill>
            <a:gsLst>
              <a:gs pos="100000">
                <a:srgbClr val="FF671F"/>
              </a:gs>
              <a:gs pos="0">
                <a:srgbClr val="FF0000"/>
              </a:gs>
            </a:gsLst>
            <a:lin ang="0" scaled="0"/>
          </a:gradFill>
          <a:ln w="1079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200" b="1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554736" y="1019745"/>
            <a:ext cx="11082528" cy="2462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b="0" baseline="0" dirty="0"/>
            </a:lvl1pPr>
          </a:lstStyle>
          <a:p>
            <a:pPr lvl="0">
              <a:buNone/>
            </a:pPr>
            <a:r>
              <a:rPr lang="en-US"/>
              <a:t>Click to edit Master subtitle style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sp>
        <p:nvSpPr>
          <p:cNvPr id="10" name="2. Slide Title">
            <a:extLst>
              <a:ext uri="{FF2B5EF4-FFF2-40B4-BE49-F238E27FC236}">
                <a16:creationId xmlns:a16="http://schemas.microsoft.com/office/drawing/2014/main" id="{8326FFD0-8389-4032-AAB8-00C262CAF746}"/>
              </a:ext>
            </a:extLst>
          </p:cNvPr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54736" y="220408"/>
            <a:ext cx="11082528" cy="73152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342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6102"/>
            <a:ext cx="10515600" cy="761307"/>
          </a:xfrm>
          <a:prstGeom prst="roundRect">
            <a:avLst>
              <a:gd name="adj" fmla="val 33826"/>
            </a:avLst>
          </a:prstGeom>
          <a:gradFill>
            <a:gsLst>
              <a:gs pos="100000">
                <a:srgbClr val="FF671F"/>
              </a:gs>
              <a:gs pos="0">
                <a:srgbClr val="FF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kumimoji="0" lang="en-US" sz="32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57E346-37CC-49E9-B8D8-CA6ED9DAA749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/25</a:t>
            </a:r>
          </a:p>
        </p:txBody>
      </p:sp>
    </p:spTree>
    <p:extLst>
      <p:ext uri="{BB962C8B-B14F-4D97-AF65-F5344CB8AC3E}">
        <p14:creationId xmlns:p14="http://schemas.microsoft.com/office/powerpoint/2010/main" val="16745931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9BA84E71-6FE7-4585-B82E-BE560331194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6061190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6"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9BA84E71-6FE7-4585-B82E-BE56033119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D62A08AB-557D-4245-84FA-9DB6B6C6845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54736" y="1706563"/>
            <a:ext cx="3813048" cy="769441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rtl="0">
              <a:lnSpc>
                <a:spcPct val="100000"/>
              </a:lnSpc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EFB4BF85-6002-4998-80DC-DC1B92544D1D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0E2D5DBB-C1B8-4A27-836D-C2E6D553234D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A2582D75-79F8-4634-92EF-A9F0840C018B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22958496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3C4F5195-E8F7-4A2F-B02E-643BB3D8838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476618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0"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3C4F5195-E8F7-4A2F-B02E-643BB3D883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15EFC92-5E3D-4BDC-A378-85D30212A9E2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54736" y="3044280"/>
            <a:ext cx="5065776" cy="769441"/>
          </a:xfrm>
          <a:prstGeom prst="rect">
            <a:avLst/>
          </a:prstGeom>
        </p:spPr>
        <p:txBody>
          <a:bodyPr vert="horz" rIns="365760" anchor="ctr">
            <a:noAutofit/>
          </a:bodyPr>
          <a:lstStyle>
            <a:lvl1pPr rtl="0"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2BF771FC-DD10-42B6-A51E-7F1E26F8184D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C0D33C43-5B9F-44B4-82FA-BAAD11A7FB8E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4983596-431B-4F12-AA07-76914CD3DEE7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37124674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305B6D76-6B4B-4ED5-B8F1-5D1D098312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583582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4"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305B6D76-6B4B-4ED5-B8F1-5D1D09831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92D91BA2-8C6E-4C39-82C4-C8D6977634A8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BDCF374B-2477-45CD-A00B-B8676A45ACDF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99495DFD-8D6A-4DD8-AE3A-47FA42AA0A4F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034013" y="3060131"/>
            <a:ext cx="6679932" cy="1354217"/>
          </a:xfrm>
        </p:spPr>
        <p:txBody>
          <a:bodyPr vert="horz" anchor="ctr" anchorCtr="0">
            <a:spAutoFit/>
          </a:bodyPr>
          <a:lstStyle>
            <a:lvl1pPr rtl="0">
              <a:lnSpc>
                <a:spcPct val="100000"/>
              </a:lnSpc>
              <a:defRPr sz="4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86AE8A6-05EF-4E76-AAAD-41743692E9F9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B871FE09-BB6E-4334-B0EA-E52395AA61B3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FA764DC8-CEA6-42F3-8E66-7C768AAD275E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solidFill>
                  <a:schemeClr val="bg2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F85F68B-5AD9-41ED-B05F-153BF3BB613F}"/>
              </a:ext>
            </a:extLst>
          </p:cNvPr>
          <p:cNvCxnSpPr/>
          <p:nvPr userDrawn="1"/>
        </p:nvCxnSpPr>
        <p:spPr>
          <a:xfrm>
            <a:off x="914400" y="5289464"/>
            <a:ext cx="3512457" cy="0"/>
          </a:xfrm>
          <a:prstGeom prst="line">
            <a:avLst/>
          </a:prstGeom>
          <a:ln w="165100" cap="rnd">
            <a:solidFill>
              <a:schemeClr val="accent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7A055AF-941C-43B5-BC0A-01DB0A55B26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1851" y="2310871"/>
            <a:ext cx="3754664" cy="2852737"/>
          </a:xfrm>
        </p:spPr>
        <p:txBody>
          <a:bodyPr anchor="ctr" anchorCtr="0">
            <a:noAutofit/>
          </a:bodyPr>
          <a:lstStyle>
            <a:lvl1pPr>
              <a:defRPr sz="188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34215134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EC6EE29E-F64A-419F-BFB0-EEDEB71953F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1680549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" name="think-cell Slide" r:id="rId10" imgW="592" imgH="591" progId="TCLayout.ActiveDocument.1">
                  <p:embed/>
                </p:oleObj>
              </mc:Choice>
              <mc:Fallback>
                <p:oleObj name="think-cell Slide" r:id="rId10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EC6EE29E-F64A-419F-BFB0-EEDEB71953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69526043-F22A-4ED3-B0A1-DD7C4F83AF9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3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8" name="2. Slide Title">
            <a:extLst>
              <a:ext uri="{FF2B5EF4-FFF2-40B4-BE49-F238E27FC236}">
                <a16:creationId xmlns:a16="http://schemas.microsoft.com/office/drawing/2014/main" id="{EA735538-C733-4892-93A4-7B433D8B829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505712" y="3556229"/>
            <a:ext cx="9180576" cy="523220"/>
          </a:xfrm>
          <a:prstGeom prst="rect">
            <a:avLst/>
          </a:prstGeom>
        </p:spPr>
        <p:txBody>
          <a:bodyPr vert="horz">
            <a:spAutoFit/>
          </a:bodyPr>
          <a:lstStyle>
            <a:lvl1pPr rtl="0">
              <a:lnSpc>
                <a:spcPct val="105000"/>
              </a:lnSpc>
              <a:defRPr sz="3400"/>
            </a:lvl1pPr>
          </a:lstStyle>
          <a:p>
            <a:r>
              <a:rPr lang="en-US"/>
              <a:t>“Click to add quote</a:t>
            </a:r>
          </a:p>
        </p:txBody>
      </p:sp>
      <p:sp>
        <p:nvSpPr>
          <p:cNvPr id="6" name="3. Subtitle">
            <a:extLst>
              <a:ext uri="{FF2B5EF4-FFF2-40B4-BE49-F238E27FC236}">
                <a16:creationId xmlns:a16="http://schemas.microsoft.com/office/drawing/2014/main" id="{8DB5022C-F66C-4018-82F3-195571DDD527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1505712" y="4284630"/>
            <a:ext cx="9180576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quote source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AEB6FCE-50CC-4F2B-A5B3-CB508EDFCD46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97195F4E-ECA7-41A9-AFF3-0C4DAD103DA6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556D1499-3230-4098-85B2-D4CC7CA621F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13619681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499159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2"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1" hidden="1">
            <a:extLst>
              <a:ext uri="{FF2B5EF4-FFF2-40B4-BE49-F238E27FC236}">
                <a16:creationId xmlns:a16="http://schemas.microsoft.com/office/drawing/2014/main" id="{67C50C85-5FB9-4798-A8A4-1DA5B9F3ACC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rgbClr val="FBE3DD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54736" y="2744369"/>
            <a:ext cx="2514600" cy="769441"/>
          </a:xfrm>
        </p:spPr>
        <p:txBody>
          <a:bodyPr vert="horz" wrap="square" lIns="0" tIns="0" rIns="0" bIns="0" rtlCol="0" anchor="b" anchorCtr="0">
            <a:noAutofit/>
          </a:bodyPr>
          <a:lstStyle>
            <a:lvl1pPr rtl="0"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554736" y="3659644"/>
            <a:ext cx="2514600" cy="4924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25B2DE14-9B3F-4199-B082-9FEB12CE57EA}"/>
              </a:ext>
            </a:extLst>
          </p:cNvPr>
          <p:cNvSpPr txBox="1"/>
          <p:nvPr userDrawn="1">
            <p:custDataLst>
              <p:tags r:id="rId8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6552B7E-7081-4EA8-9351-FE4C7216ADF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9"/>
            </p:custDataLst>
          </p:nvPr>
        </p:nvSpPr>
        <p:spPr>
          <a:xfrm>
            <a:off x="554735" y="41597"/>
            <a:ext cx="2514601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12E3834-0FD3-4DA2-8DCF-C744F65A27E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lum/>
            <a:extLst>
              <a:ext uri="{96DAC541-7B7A-43D3-8B79-37D633B846F1}">
                <asvg:svgBlip xmlns="" xmlns:asvg="http://schemas.microsoft.com/office/drawing/2016/SVG/main" r:embed="rId14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4188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919277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6"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9D2CA90-0144-4292-9526-98A508F5317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rgbClr val="FBE3DD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54736" y="2744369"/>
            <a:ext cx="3465576" cy="769441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rtl="0"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554735" y="3659644"/>
            <a:ext cx="3465575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DA204BE1-D5C8-4D03-9090-21D41FEC78E0}"/>
              </a:ext>
            </a:extLst>
          </p:cNvPr>
          <p:cNvSpPr txBox="1"/>
          <p:nvPr userDrawn="1">
            <p:custDataLst>
              <p:tags r:id="rId8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9C07342-0520-417C-B878-54C94CBD853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9"/>
            </p:custDataLst>
          </p:nvPr>
        </p:nvSpPr>
        <p:spPr>
          <a:xfrm>
            <a:off x="554735" y="41597"/>
            <a:ext cx="3465577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8E398AF-77E5-4FE0-9F5C-A6F62210A48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lum/>
            <a:extLst>
              <a:ext uri="{96DAC541-7B7A-43D3-8B79-37D633B846F1}">
                <asvg:svgBlip xmlns="" xmlns:asvg="http://schemas.microsoft.com/office/drawing/2016/SVG/main" r:embed="rId14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3336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622348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0"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1725BD87-3C3D-45F6-BBCF-F06FD867659F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rgbClr val="FBE3DD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54736" y="345611"/>
            <a:ext cx="5065776" cy="384721"/>
          </a:xfrm>
        </p:spPr>
        <p:txBody>
          <a:bodyPr vert="horz" anchor="ctr" anchorCtr="0"/>
          <a:lstStyle>
            <a:lvl1pPr rt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554736" y="933538"/>
            <a:ext cx="5065776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8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9BE4D1E-183A-499B-BFC7-798294EB7AE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9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56B72EC-3D4D-4ABE-A72D-880E3C7CA5D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lum/>
            <a:extLst>
              <a:ext uri="{96DAC541-7B7A-43D3-8B79-37D633B846F1}">
                <asvg:svgBlip xmlns="" xmlns:asvg="http://schemas.microsoft.com/office/drawing/2016/SVG/main" r:embed="rId14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751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4462626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4" name="think-cell Slide" r:id="rId11" imgW="572" imgH="588" progId="TCLayout.ActiveDocument.1">
                  <p:embed/>
                </p:oleObj>
              </mc:Choice>
              <mc:Fallback>
                <p:oleObj name="think-cell Slide" r:id="rId11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D668F04-7049-40BA-8D63-D8BBB692131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0415F114-7B0E-43F2-8881-F0D9FB2A643B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54736" y="345611"/>
            <a:ext cx="6967728" cy="384721"/>
          </a:xfrm>
        </p:spPr>
        <p:txBody>
          <a:bodyPr vert="horz" anchor="ctr" anchorCtr="0"/>
          <a:lstStyle>
            <a:lvl1pPr rt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5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rgbClr val="FBE3DD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712BED6B-950C-4FB8-AEE1-14FA61D013FF}"/>
              </a:ext>
            </a:extLst>
          </p:cNvPr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554736" y="933538"/>
            <a:ext cx="6967728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F25A304F-F50E-4F96-991D-CFEB07060178}"/>
              </a:ext>
            </a:extLst>
          </p:cNvPr>
          <p:cNvSpPr txBox="1"/>
          <p:nvPr userDrawn="1">
            <p:custDataLst>
              <p:tags r:id="rId8"/>
            </p:custDataLst>
          </p:nvPr>
        </p:nvSpPr>
        <p:spPr>
          <a:xfrm>
            <a:off x="554735" y="6501669"/>
            <a:ext cx="6967729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C393009-0681-4A8F-A1E9-19E10A949DC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9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86A84EA-A7DD-487F-B7A5-DE64EF4696B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lum/>
            <a:extLst>
              <a:ext uri="{96DAC541-7B7A-43D3-8B79-37D633B846F1}">
                <asvg:svgBlip xmlns="" xmlns:asvg="http://schemas.microsoft.com/office/drawing/2016/SVG/main" r:embed="rId14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2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732482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8"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1" hidden="1">
            <a:extLst>
              <a:ext uri="{FF2B5EF4-FFF2-40B4-BE49-F238E27FC236}">
                <a16:creationId xmlns:a16="http://schemas.microsoft.com/office/drawing/2014/main" id="{50854476-2923-4515-A585-4477FF861180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rgbClr val="FBE3DD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54736" y="345611"/>
            <a:ext cx="7918704" cy="384721"/>
          </a:xfrm>
        </p:spPr>
        <p:txBody>
          <a:bodyPr vert="horz" anchor="ctr" anchorCtr="0"/>
          <a:lstStyle>
            <a:lvl1pPr rt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554736" y="933538"/>
            <a:ext cx="7918704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u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8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EC2F904-C5C8-4B39-9C46-6CA56144D86A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9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600825C-A040-4E44-8953-825A82AD543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lum/>
            <a:extLst>
              <a:ext uri="{96DAC541-7B7A-43D3-8B79-37D633B846F1}">
                <asvg:svgBlip xmlns="" xmlns:asvg="http://schemas.microsoft.com/office/drawing/2016/SVG/main" r:embed="rId14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177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648A5D5-75B9-4F02-A4CB-B3C65A9BF2C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921456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2"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648A5D5-75B9-4F02-A4CB-B3C65A9BF2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A58AAF75-30DC-408A-933A-149F2D14D18F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0AA537C7-2883-43C1-848C-3A4E9645077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2. Slide Title">
            <a:extLst>
              <a:ext uri="{FF2B5EF4-FFF2-40B4-BE49-F238E27FC236}">
                <a16:creationId xmlns:a16="http://schemas.microsoft.com/office/drawing/2014/main" id="{6C3D89FC-A4B9-4683-B64F-B0644150274F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556932"/>
            <a:ext cx="11082528" cy="384721"/>
          </a:xfrm>
        </p:spPr>
        <p:txBody>
          <a:bodyPr vert="horz">
            <a:spAutoFit/>
          </a:bodyPr>
          <a:lstStyle>
            <a:lvl1pPr rt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81E2484B-3E40-408C-A350-5EB40C8A09F0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931AA88E-24E2-4493-A340-98EE8666A3B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ECCB5098-03C0-4738-925B-3B46081AE732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lum/>
            <a:extLst>
              <a:ext uri="{96DAC541-7B7A-43D3-8B79-37D633B846F1}">
                <asvg:svgBlip xmlns="" xmlns:asvg="http://schemas.microsoft.com/office/drawing/2016/SVG/main" r:embed="rId12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00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F2DD53-6A61-4902-A020-25EFCCA5EBE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45256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220E9A7C-FB74-480B-8212-8CE5C1AF5D1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9964028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6" name="think-cell Slide" r:id="rId7" imgW="592" imgH="591" progId="TCLayout.ActiveDocument.1">
                  <p:embed/>
                </p:oleObj>
              </mc:Choice>
              <mc:Fallback>
                <p:oleObj name="think-cell Slide" r:id="rId7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220E9A7C-FB74-480B-8212-8CE5C1AF5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09F9A864-CDB7-4063-BBF8-591908AA18D0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BD5E1493-E8EF-4031-B447-85DA0B41811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5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C166C02-2E97-4226-9F01-88326758F09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lum/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977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A954CCC1-5027-4384-BFF6-B54153C697A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689319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"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A954CCC1-5027-4384-BFF6-B54153C697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330AE89A-7771-4A6E-A02D-893DCB66C876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935E5F4-E0DF-44AB-A95E-11FD6DC0602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lum/>
            <a:extLs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 bwMode="ltGray">
          <a:xfrm>
            <a:off x="4113251" y="2993231"/>
            <a:ext cx="3965498" cy="87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533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st 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D01440F-CB45-4B1E-BF2B-97953CB3550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48364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4" name="think-cell Slide" r:id="rId10" imgW="413" imgH="416" progId="TCLayout.ActiveDocument.1">
                  <p:embed/>
                </p:oleObj>
              </mc:Choice>
              <mc:Fallback>
                <p:oleObj name="think-cell Slide" r:id="rId10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D01440F-CB45-4B1E-BF2B-97953CB355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ED3A330D-704F-4050-81F6-50A136E7860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3" name="2. Slide Title">
            <a:extLst>
              <a:ext uri="{FF2B5EF4-FFF2-40B4-BE49-F238E27FC236}">
                <a16:creationId xmlns:a16="http://schemas.microsoft.com/office/drawing/2014/main" id="{5C829ED6-90BF-4B02-AD53-C2B66EC5467C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54736" y="345611"/>
            <a:ext cx="11082528" cy="38472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ctr" anchorCtr="0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0F8ABF34-9C24-45F4-B9AE-EDBE37FAC548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554736" y="933538"/>
            <a:ext cx="11082528" cy="2462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b="0" baseline="0" dirty="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E4920261-0593-4AC5-992E-73B8CB0A1C71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5. Source" hidden="1">
            <a:extLst>
              <a:ext uri="{FF2B5EF4-FFF2-40B4-BE49-F238E27FC236}">
                <a16:creationId xmlns:a16="http://schemas.microsoft.com/office/drawing/2014/main" id="{0CC39C66-1ED1-4BBF-87FB-6C74C9A461BE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0364ABB4-AE33-4DE9-A20C-DBDBFEC0CA1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210555632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1/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F17EEF9-3DB9-4A02-BE2D-DE37DFD2B16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134734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" name="think-cell Slide" r:id="rId11" imgW="592" imgH="591" progId="TCLayout.ActiveDocument.1">
                  <p:embed/>
                </p:oleObj>
              </mc:Choice>
              <mc:Fallback>
                <p:oleObj name="think-cell Slide" r:id="rId11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F17EEF9-3DB9-4A02-BE2D-DE37DFD2B1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8F6D83EC-F243-46BA-8827-531E63D39DA3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7" name="RectangleDark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2. Slide Title">
            <a:extLst>
              <a:ext uri="{FF2B5EF4-FFF2-40B4-BE49-F238E27FC236}">
                <a16:creationId xmlns:a16="http://schemas.microsoft.com/office/drawing/2014/main" id="{80B9914A-DB55-4BC1-945B-6BCB69651471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54736" y="345611"/>
            <a:ext cx="5065776" cy="384721"/>
          </a:xfrm>
        </p:spPr>
        <p:txBody>
          <a:bodyPr vert="horz" anchor="ctr" anchorCtr="0"/>
          <a:lstStyle>
            <a:lvl1pPr rtl="0"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3. Subtitle">
            <a:extLst>
              <a:ext uri="{FF2B5EF4-FFF2-40B4-BE49-F238E27FC236}">
                <a16:creationId xmlns:a16="http://schemas.microsoft.com/office/drawing/2014/main" id="{DFAFB1F1-9351-4B71-8B28-70BD6B35E3B1}"/>
              </a:ext>
            </a:extLst>
          </p:cNvPr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554736" y="933538"/>
            <a:ext cx="5065776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9" name="5. Source" hidden="1">
            <a:extLst>
              <a:ext uri="{FF2B5EF4-FFF2-40B4-BE49-F238E27FC236}">
                <a16:creationId xmlns:a16="http://schemas.microsoft.com/office/drawing/2014/main" id="{4F4B7457-0497-46CF-9E9B-69EB8E74CC15}"/>
              </a:ext>
            </a:extLst>
          </p:cNvPr>
          <p:cNvSpPr txBox="1"/>
          <p:nvPr userDrawn="1">
            <p:custDataLst>
              <p:tags r:id="rId8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A6404B0A-A2B8-4CC0-AACE-22B9A9D22DC4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9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solidFill>
                  <a:schemeClr val="bg2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EABFFC1-B9EA-4B31-906F-B6521A6C4EE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lum bright="100000"/>
            <a:extLst>
              <a:ext uri="{96DAC541-7B7A-43D3-8B79-37D633B846F1}">
                <asvg:svgBlip xmlns="" xmlns:asvg="http://schemas.microsoft.com/office/drawing/2016/SVG/main" r:embed="rId14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9080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verse Contrast 3/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3B19533A-7C36-4239-BCB1-336E4EF4EA9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373260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2" name="think-cell Slide" r:id="rId11" imgW="473" imgH="473" progId="TCLayout.ActiveDocument.1">
                  <p:embed/>
                </p:oleObj>
              </mc:Choice>
              <mc:Fallback>
                <p:oleObj name="think-cell Slide" r:id="rId11" imgW="473" imgH="473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3B19533A-7C36-4239-BCB1-336E4EF4EA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F05418DB-2F6D-4E1E-889F-DE7C7630E9DF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22" name="RectangleLight">
            <a:extLst>
              <a:ext uri="{FF2B5EF4-FFF2-40B4-BE49-F238E27FC236}">
                <a16:creationId xmlns:a16="http://schemas.microsoft.com/office/drawing/2014/main" id="{65BA59B8-E166-40EF-A08B-73C27149A153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0" y="0"/>
            <a:ext cx="3410584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5. Source" hidden="1">
            <a:extLst>
              <a:ext uri="{FF2B5EF4-FFF2-40B4-BE49-F238E27FC236}">
                <a16:creationId xmlns:a16="http://schemas.microsoft.com/office/drawing/2014/main" id="{4F4B7457-0497-46CF-9E9B-69EB8E74CC15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768EECA-1A03-46B2-B9BB-3C455A3710A4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2514600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lvl1pPr rtl="0">
              <a:defRPr lang="en-US" sz="800" b="0" dirty="0">
                <a:solidFill>
                  <a:schemeClr val="tx1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sp>
        <p:nvSpPr>
          <p:cNvPr id="11" name="2. Slide Title">
            <a:extLst>
              <a:ext uri="{FF2B5EF4-FFF2-40B4-BE49-F238E27FC236}">
                <a16:creationId xmlns:a16="http://schemas.microsoft.com/office/drawing/2014/main" id="{201E918A-7ADD-4595-9E5C-36C3D305CA4A}"/>
              </a:ext>
            </a:extLst>
          </p:cNvPr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54736" y="2744369"/>
            <a:ext cx="2514600" cy="769441"/>
          </a:xfrm>
        </p:spPr>
        <p:txBody>
          <a:bodyPr vert="horz" anchor="b">
            <a:noAutofit/>
          </a:bodyPr>
          <a:lstStyle>
            <a:lvl1pPr rtl="0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A0895B2F-2F72-4935-BC7F-BEA280D6C542}"/>
              </a:ext>
            </a:extLst>
          </p:cNvPr>
          <p:cNvSpPr>
            <a:spLocks noGrp="1"/>
          </p:cNvSpPr>
          <p:nvPr>
            <p:ph type="subTitle" idx="1"/>
            <p:custDataLst>
              <p:tags r:id="rId9"/>
            </p:custDataLst>
          </p:nvPr>
        </p:nvSpPr>
        <p:spPr>
          <a:xfrm>
            <a:off x="554736" y="3659644"/>
            <a:ext cx="2514600" cy="4924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E2ED065-559A-4FF2-B22A-E71850F2A7E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lum/>
            <a:extLst>
              <a:ext uri="{96DAC541-7B7A-43D3-8B79-37D633B846F1}">
                <asvg:svgBlip xmlns="" xmlns:asvg="http://schemas.microsoft.com/office/drawing/2016/SVG/main" r:embed="rId14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561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rast 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D01440F-CB45-4B1E-BF2B-97953CB3550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48364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6" name="think-cell Slide" r:id="rId10" imgW="413" imgH="416" progId="TCLayout.ActiveDocument.1">
                  <p:embed/>
                </p:oleObj>
              </mc:Choice>
              <mc:Fallback>
                <p:oleObj name="think-cell Slide" r:id="rId10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D01440F-CB45-4B1E-BF2B-97953CB355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ED3A330D-704F-4050-81F6-50A136E7860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3" name="2. Slide Title">
            <a:extLst>
              <a:ext uri="{FF2B5EF4-FFF2-40B4-BE49-F238E27FC236}">
                <a16:creationId xmlns:a16="http://schemas.microsoft.com/office/drawing/2014/main" id="{5C829ED6-90BF-4B02-AD53-C2B66EC5467C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54736" y="172212"/>
            <a:ext cx="11082528" cy="731520"/>
          </a:xfrm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0F8ABF34-9C24-45F4-B9AE-EDBE37FAC548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554736" y="1123777"/>
            <a:ext cx="11082528" cy="2462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b="0" baseline="0" dirty="0"/>
            </a:lvl1pPr>
          </a:lstStyle>
          <a:p>
            <a:pPr lvl="0">
              <a:buNone/>
            </a:pPr>
            <a:r>
              <a:rPr lang="en-US"/>
              <a:t>Click to edit Master subtitle style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E4920261-0593-4AC5-992E-73B8CB0A1C71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5. Source" hidden="1">
            <a:extLst>
              <a:ext uri="{FF2B5EF4-FFF2-40B4-BE49-F238E27FC236}">
                <a16:creationId xmlns:a16="http://schemas.microsoft.com/office/drawing/2014/main" id="{0CC39C66-1ED1-4BBF-87FB-6C74C9A461BE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0364ABB4-AE33-4DE9-A20C-DBDBFEC0CA1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/>
              <a:t>Add tracker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7C3447-804A-4ADB-BA29-D1CD7BA98857}"/>
              </a:ext>
            </a:extLst>
          </p:cNvPr>
          <p:cNvCxnSpPr>
            <a:cxnSpLocks/>
          </p:cNvCxnSpPr>
          <p:nvPr userDrawn="1"/>
        </p:nvCxnSpPr>
        <p:spPr bwMode="ltGray">
          <a:xfrm>
            <a:off x="588604" y="1017327"/>
            <a:ext cx="3084394" cy="0"/>
          </a:xfrm>
          <a:prstGeom prst="line">
            <a:avLst/>
          </a:prstGeom>
          <a:ln w="165100" cap="rnd">
            <a:solidFill>
              <a:schemeClr val="accent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0101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80"/>
          <p:cNvSpPr>
            <a:spLocks noGrp="1" noChangeArrowheads="1"/>
          </p:cNvSpPr>
          <p:nvPr>
            <p:ph type="sldNum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 lang="en-GB" sz="2041" b="0" kern="1200">
                <a:solidFill>
                  <a:srgbClr val="AAAAAA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pPr defTabSz="933003">
              <a:defRPr/>
            </a:pPr>
            <a:fld id="{E271AAED-6163-4724-AD23-2EB3F0C94845}" type="slidenum">
              <a:rPr lang="en-US" b="1" smtClean="0"/>
              <a:pPr defTabSz="933003">
                <a:defRPr/>
              </a:pPr>
              <a:t>‹#›</a:t>
            </a:fld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8343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980661"/>
            <a:ext cx="5181600" cy="51963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980661"/>
            <a:ext cx="5181600" cy="51963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B11843-7EBF-45A1-939C-F7878282CBC5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4061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6287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071559"/>
            <a:ext cx="5157787" cy="6572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1781792"/>
            <a:ext cx="5157787" cy="4407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071559"/>
            <a:ext cx="5183188" cy="6572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781792"/>
            <a:ext cx="5183188" cy="4407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B6A3F-4B5F-4E10-85D8-0D1FE438186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1512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D29E6F-BCF7-4E92-BB84-EA10F4C31CC0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6636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608346-1A23-4142-8C04-8BCB378159FD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325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0C6B13C-E68C-4F5E-8E12-BE670B8FD657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483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F69BD9-1C37-487D-B2A3-7A8CAEFF93DE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8675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tags" Target="../tags/tag9.xml"/><Relationship Id="rId39" Type="http://schemas.openxmlformats.org/officeDocument/2006/relationships/tags" Target="../tags/tag22.xml"/><Relationship Id="rId21" Type="http://schemas.openxmlformats.org/officeDocument/2006/relationships/slideLayout" Target="../slideLayouts/slideLayout35.xml"/><Relationship Id="rId34" Type="http://schemas.openxmlformats.org/officeDocument/2006/relationships/tags" Target="../tags/tag17.xml"/><Relationship Id="rId42" Type="http://schemas.openxmlformats.org/officeDocument/2006/relationships/tags" Target="../tags/tag25.xml"/><Relationship Id="rId47" Type="http://schemas.openxmlformats.org/officeDocument/2006/relationships/image" Target="../media/image2.png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9" Type="http://schemas.openxmlformats.org/officeDocument/2006/relationships/tags" Target="../tags/tag12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vmlDrawing" Target="../drawings/vmlDrawing2.vml"/><Relationship Id="rId32" Type="http://schemas.openxmlformats.org/officeDocument/2006/relationships/tags" Target="../tags/tag15.xml"/><Relationship Id="rId37" Type="http://schemas.openxmlformats.org/officeDocument/2006/relationships/tags" Target="../tags/tag20.xml"/><Relationship Id="rId40" Type="http://schemas.openxmlformats.org/officeDocument/2006/relationships/tags" Target="../tags/tag23.xml"/><Relationship Id="rId45" Type="http://schemas.openxmlformats.org/officeDocument/2006/relationships/oleObject" Target="../embeddings/oleObject2.bin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theme" Target="../theme/theme2.xml"/><Relationship Id="rId28" Type="http://schemas.openxmlformats.org/officeDocument/2006/relationships/tags" Target="../tags/tag11.xml"/><Relationship Id="rId36" Type="http://schemas.openxmlformats.org/officeDocument/2006/relationships/tags" Target="../tags/tag19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31" Type="http://schemas.openxmlformats.org/officeDocument/2006/relationships/tags" Target="../tags/tag14.xml"/><Relationship Id="rId44" Type="http://schemas.openxmlformats.org/officeDocument/2006/relationships/tags" Target="../tags/tag2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tags" Target="../tags/tag10.xml"/><Relationship Id="rId30" Type="http://schemas.openxmlformats.org/officeDocument/2006/relationships/tags" Target="../tags/tag13.xml"/><Relationship Id="rId35" Type="http://schemas.openxmlformats.org/officeDocument/2006/relationships/tags" Target="../tags/tag18.xml"/><Relationship Id="rId43" Type="http://schemas.openxmlformats.org/officeDocument/2006/relationships/tags" Target="../tags/tag26.xml"/><Relationship Id="rId48" Type="http://schemas.openxmlformats.org/officeDocument/2006/relationships/image" Target="../media/image3.svg"/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tags" Target="../tags/tag8.xml"/><Relationship Id="rId33" Type="http://schemas.openxmlformats.org/officeDocument/2006/relationships/tags" Target="../tags/tag16.xml"/><Relationship Id="rId38" Type="http://schemas.openxmlformats.org/officeDocument/2006/relationships/tags" Target="../tags/tag21.xml"/><Relationship Id="rId46" Type="http://schemas.openxmlformats.org/officeDocument/2006/relationships/image" Target="../media/image1.emf"/><Relationship Id="rId20" Type="http://schemas.openxmlformats.org/officeDocument/2006/relationships/slideLayout" Target="../slideLayouts/slideLayout34.xml"/><Relationship Id="rId41" Type="http://schemas.openxmlformats.org/officeDocument/2006/relationships/tags" Target="../tags/tag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06102"/>
            <a:ext cx="10515600" cy="761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967409"/>
            <a:ext cx="10515600" cy="52095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66DFC8-27C6-4D33-AC17-4831216A6D22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5/1/2026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/25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 userDrawn="1"/>
        </p:nvGraphicFramePr>
        <p:xfrm>
          <a:off x="-1524000" y="1371601"/>
          <a:ext cx="1057276" cy="535665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535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6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815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800" b="1">
                          <a:solidFill>
                            <a:schemeClr val="tx1"/>
                          </a:solidFill>
                        </a:rPr>
                        <a:t>This is only</a:t>
                      </a:r>
                      <a:r>
                        <a:rPr lang="en-AU" sz="800" b="1" baseline="0">
                          <a:solidFill>
                            <a:schemeClr val="tx1"/>
                          </a:solidFill>
                        </a:rPr>
                        <a:t> an aid. It will not print</a:t>
                      </a:r>
                      <a:endParaRPr lang="en-AU" sz="800" b="1">
                        <a:solidFill>
                          <a:schemeClr val="tx1"/>
                        </a:solidFill>
                      </a:endParaRPr>
                    </a:p>
                  </a:txBody>
                  <a:tcPr marL="33344" marR="33344" marT="32652" marB="32652"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9593">
                <a:tc>
                  <a:txBody>
                    <a:bodyPr/>
                    <a:lstStyle/>
                    <a:p>
                      <a:r>
                        <a:rPr lang="en-AU" sz="700" b="1">
                          <a:solidFill>
                            <a:schemeClr val="tx2"/>
                          </a:solidFill>
                        </a:rPr>
                        <a:t>Dark Orange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R     230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G     112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B</a:t>
                      </a:r>
                      <a:r>
                        <a:rPr lang="en-AU" sz="700" b="0" baseline="0">
                          <a:solidFill>
                            <a:schemeClr val="tx2"/>
                          </a:solidFill>
                        </a:rPr>
                        <a:t>     21</a:t>
                      </a:r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700" b="0">
                        <a:solidFill>
                          <a:srgbClr val="E67015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701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9593">
                <a:tc>
                  <a:txBody>
                    <a:bodyPr/>
                    <a:lstStyle/>
                    <a:p>
                      <a:r>
                        <a:rPr lang="en-AU" sz="700" b="1">
                          <a:solidFill>
                            <a:schemeClr val="tx2"/>
                          </a:solidFill>
                        </a:rPr>
                        <a:t>Mid Orange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R     235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G     137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B</a:t>
                      </a:r>
                      <a:r>
                        <a:rPr lang="en-AU" sz="700" b="0" baseline="0">
                          <a:solidFill>
                            <a:schemeClr val="tx2"/>
                          </a:solidFill>
                        </a:rPr>
                        <a:t>     27</a:t>
                      </a:r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891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0770">
                <a:tc>
                  <a:txBody>
                    <a:bodyPr/>
                    <a:lstStyle/>
                    <a:p>
                      <a:r>
                        <a:rPr lang="en-AU" sz="700" b="1">
                          <a:solidFill>
                            <a:schemeClr val="tx2"/>
                          </a:solidFill>
                        </a:rPr>
                        <a:t>Light</a:t>
                      </a:r>
                      <a:r>
                        <a:rPr lang="en-AU" sz="700" b="1" baseline="0">
                          <a:solidFill>
                            <a:schemeClr val="tx2"/>
                          </a:solidFill>
                        </a:rPr>
                        <a:t> </a:t>
                      </a:r>
                      <a:r>
                        <a:rPr lang="en-AU" sz="700" b="1">
                          <a:solidFill>
                            <a:schemeClr val="tx2"/>
                          </a:solidFill>
                        </a:rPr>
                        <a:t>Orange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R     243</a:t>
                      </a:r>
                    </a:p>
                    <a:p>
                      <a:pPr marL="268288" indent="-268288"/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G     174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B</a:t>
                      </a:r>
                      <a:r>
                        <a:rPr lang="en-AU" sz="700" b="0" baseline="0">
                          <a:solidFill>
                            <a:schemeClr val="tx2"/>
                          </a:solidFill>
                        </a:rPr>
                        <a:t>     0</a:t>
                      </a:r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3AE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9593">
                <a:tc>
                  <a:txBody>
                    <a:bodyPr/>
                    <a:lstStyle/>
                    <a:p>
                      <a:r>
                        <a:rPr lang="en-AU" sz="700" b="1">
                          <a:solidFill>
                            <a:schemeClr val="tx2"/>
                          </a:solidFill>
                        </a:rPr>
                        <a:t>Black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R</a:t>
                      </a:r>
                      <a:r>
                        <a:rPr lang="en-AU" sz="700" b="0" baseline="0">
                          <a:solidFill>
                            <a:schemeClr val="tx2"/>
                          </a:solidFill>
                        </a:rPr>
                        <a:t>     0</a:t>
                      </a:r>
                      <a:endParaRPr lang="en-AU" sz="700" b="0">
                        <a:solidFill>
                          <a:schemeClr val="tx2"/>
                        </a:solidFill>
                      </a:endParaRP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G     0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B</a:t>
                      </a:r>
                      <a:r>
                        <a:rPr lang="en-AU" sz="700" b="0" baseline="0">
                          <a:solidFill>
                            <a:schemeClr val="tx2"/>
                          </a:solidFill>
                        </a:rPr>
                        <a:t>     0</a:t>
                      </a:r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9593">
                <a:tc>
                  <a:txBody>
                    <a:bodyPr/>
                    <a:lstStyle/>
                    <a:p>
                      <a:r>
                        <a:rPr lang="en-AU" sz="700" b="1">
                          <a:solidFill>
                            <a:schemeClr val="tx2"/>
                          </a:solidFill>
                        </a:rPr>
                        <a:t>Grey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R     166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G     166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B</a:t>
                      </a:r>
                      <a:r>
                        <a:rPr lang="en-AU" sz="700" b="0" baseline="0">
                          <a:solidFill>
                            <a:schemeClr val="tx2"/>
                          </a:solidFill>
                        </a:rPr>
                        <a:t>     166</a:t>
                      </a:r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9593">
                <a:tc>
                  <a:txBody>
                    <a:bodyPr/>
                    <a:lstStyle/>
                    <a:p>
                      <a:r>
                        <a:rPr lang="en-AU" sz="700" b="1">
                          <a:solidFill>
                            <a:schemeClr val="tx2"/>
                          </a:solidFill>
                        </a:rPr>
                        <a:t>Mid Grey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R     191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G     191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B</a:t>
                      </a:r>
                      <a:r>
                        <a:rPr lang="en-AU" sz="700" b="0" baseline="0">
                          <a:solidFill>
                            <a:schemeClr val="tx2"/>
                          </a:solidFill>
                        </a:rPr>
                        <a:t>     191</a:t>
                      </a:r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9593">
                <a:tc>
                  <a:txBody>
                    <a:bodyPr/>
                    <a:lstStyle/>
                    <a:p>
                      <a:r>
                        <a:rPr lang="en-AU" sz="700" b="1">
                          <a:solidFill>
                            <a:schemeClr val="tx2"/>
                          </a:solidFill>
                        </a:rPr>
                        <a:t>Blue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R     0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G     81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B</a:t>
                      </a:r>
                      <a:r>
                        <a:rPr lang="en-AU" sz="700" b="0" baseline="0">
                          <a:solidFill>
                            <a:schemeClr val="tx2"/>
                          </a:solidFill>
                        </a:rPr>
                        <a:t>     151</a:t>
                      </a:r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1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59593">
                <a:tc>
                  <a:txBody>
                    <a:bodyPr/>
                    <a:lstStyle/>
                    <a:p>
                      <a:r>
                        <a:rPr lang="en-AU" sz="700" b="1">
                          <a:solidFill>
                            <a:schemeClr val="tx2"/>
                          </a:solidFill>
                        </a:rPr>
                        <a:t>Sky</a:t>
                      </a:r>
                      <a:r>
                        <a:rPr lang="en-AU" sz="700" b="1" baseline="0">
                          <a:solidFill>
                            <a:schemeClr val="tx2"/>
                          </a:solidFill>
                        </a:rPr>
                        <a:t> Blue</a:t>
                      </a:r>
                      <a:endParaRPr lang="en-AU" sz="700" b="1">
                        <a:solidFill>
                          <a:schemeClr val="tx2"/>
                        </a:solidFill>
                      </a:endParaRP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R     0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G     174</a:t>
                      </a:r>
                    </a:p>
                    <a:p>
                      <a:r>
                        <a:rPr lang="en-AU" sz="700" b="0">
                          <a:solidFill>
                            <a:schemeClr val="tx2"/>
                          </a:solidFill>
                        </a:rPr>
                        <a:t>B</a:t>
                      </a:r>
                      <a:r>
                        <a:rPr lang="en-AU" sz="700" b="0" baseline="0">
                          <a:solidFill>
                            <a:schemeClr val="tx2"/>
                          </a:solidFill>
                        </a:rPr>
                        <a:t>     239</a:t>
                      </a:r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59593">
                <a:tc gridSpan="2">
                  <a:txBody>
                    <a:bodyPr/>
                    <a:lstStyle/>
                    <a:p>
                      <a:pPr algn="ctr"/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 sz="700" b="0">
                        <a:solidFill>
                          <a:schemeClr val="tx2"/>
                        </a:solidFill>
                      </a:endParaRPr>
                    </a:p>
                  </a:txBody>
                  <a:tcPr marL="33344" marR="33344" marT="32652" marB="32652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2596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4BC40847-AF8B-4097-9A07-2349A751A05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5"/>
            </p:custDataLst>
            <p:extLst>
              <p:ext uri="{D42A27DB-BD31-4B8C-83A1-F6EECF244321}">
                <p14:modId xmlns:p14="http://schemas.microsoft.com/office/powerpoint/2010/main" val="30107598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think-cell Slide" r:id="rId45" imgW="413" imgH="416" progId="TCLayout.ActiveDocument.1">
                  <p:embed/>
                </p:oleObj>
              </mc:Choice>
              <mc:Fallback>
                <p:oleObj name="think-cell Slide" r:id="rId45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4BC40847-AF8B-4097-9A07-2349A751A0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5B28737-798E-48D4-BBDB-8EB35CB9FFFB}"/>
              </a:ext>
            </a:extLst>
          </p:cNvPr>
          <p:cNvSpPr/>
          <p:nvPr userDrawn="1">
            <p:custDataLst>
              <p:tags r:id="rId26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4. Footnote" hidden="1">
            <a:extLst>
              <a:ext uri="{FF2B5EF4-FFF2-40B4-BE49-F238E27FC236}">
                <a16:creationId xmlns:a16="http://schemas.microsoft.com/office/drawing/2014/main" id="{772E4927-517C-4D61-9929-9FFDE5F31A03}"/>
              </a:ext>
            </a:extLst>
          </p:cNvPr>
          <p:cNvSpPr txBox="1"/>
          <p:nvPr userDrawn="1">
            <p:custDataLst>
              <p:tags r:id="rId27"/>
            </p:custDataLst>
          </p:nvPr>
        </p:nvSpPr>
        <p:spPr>
          <a:xfrm>
            <a:off x="553972" y="6278400"/>
            <a:ext cx="7278624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rtlCol="0" anchor="b" anchorCtr="0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57" name="2. Slide Title">
            <a:extLst>
              <a:ext uri="{FF2B5EF4-FFF2-40B4-BE49-F238E27FC236}">
                <a16:creationId xmlns:a16="http://schemas.microsoft.com/office/drawing/2014/main" id="{98FF70AE-7EF6-4E5B-9FFE-B44C852C9FBA}"/>
              </a:ext>
            </a:extLst>
          </p:cNvPr>
          <p:cNvSpPr>
            <a:spLocks noGrp="1"/>
          </p:cNvSpPr>
          <p:nvPr>
            <p:ph type="title"/>
            <p:custDataLst>
              <p:tags r:id="rId28"/>
            </p:custDataLst>
          </p:nvPr>
        </p:nvSpPr>
        <p:spPr>
          <a:xfrm>
            <a:off x="554736" y="345611"/>
            <a:ext cx="11082528" cy="3847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ctr" anchorCtr="0"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grpSp>
        <p:nvGrpSpPr>
          <p:cNvPr id="59" name="Grid" hidden="1">
            <a:extLst>
              <a:ext uri="{FF2B5EF4-FFF2-40B4-BE49-F238E27FC236}">
                <a16:creationId xmlns:a16="http://schemas.microsoft.com/office/drawing/2014/main" id="{D35250B8-D61E-4F1A-9ACD-6E1BB958B78E}"/>
              </a:ext>
            </a:extLst>
          </p:cNvPr>
          <p:cNvGrpSpPr/>
          <p:nvPr userDrawn="1"/>
        </p:nvGrpSpPr>
        <p:grpSpPr>
          <a:xfrm>
            <a:off x="0" y="0"/>
            <a:ext cx="12190476" cy="6858000"/>
            <a:chOff x="0" y="0"/>
            <a:chExt cx="12190476" cy="6858000"/>
          </a:xfrm>
        </p:grpSpPr>
        <p:sp>
          <p:nvSpPr>
            <p:cNvPr id="60" name="slide margin">
              <a:extLst>
                <a:ext uri="{FF2B5EF4-FFF2-40B4-BE49-F238E27FC236}">
                  <a16:creationId xmlns:a16="http://schemas.microsoft.com/office/drawing/2014/main" id="{B96EBE04-E01D-4922-8601-F1AD43DC4DA0}"/>
                </a:ext>
              </a:extLst>
            </p:cNvPr>
            <p:cNvSpPr/>
            <p:nvPr/>
          </p:nvSpPr>
          <p:spPr bwMode="invGray">
            <a:xfrm>
              <a:off x="1524" y="0"/>
              <a:ext cx="12188952" cy="6858000"/>
            </a:xfrm>
            <a:custGeom>
              <a:avLst/>
              <a:gdLst>
                <a:gd name="connsiteX0" fmla="*/ 551868 w 12188952"/>
                <a:gd name="connsiteY0" fmla="*/ 1709928 h 6858000"/>
                <a:gd name="connsiteX1" fmla="*/ 551868 w 12188952"/>
                <a:gd name="connsiteY1" fmla="*/ 6217920 h 6858000"/>
                <a:gd name="connsiteX2" fmla="*/ 11636196 w 12188952"/>
                <a:gd name="connsiteY2" fmla="*/ 6217920 h 6858000"/>
                <a:gd name="connsiteX3" fmla="*/ 11636196 w 12188952"/>
                <a:gd name="connsiteY3" fmla="*/ 1709928 h 6858000"/>
                <a:gd name="connsiteX4" fmla="*/ 0 w 12188952"/>
                <a:gd name="connsiteY4" fmla="*/ 0 h 6858000"/>
                <a:gd name="connsiteX5" fmla="*/ 12188952 w 12188952"/>
                <a:gd name="connsiteY5" fmla="*/ 0 h 6858000"/>
                <a:gd name="connsiteX6" fmla="*/ 12188952 w 12188952"/>
                <a:gd name="connsiteY6" fmla="*/ 6858000 h 6858000"/>
                <a:gd name="connsiteX7" fmla="*/ 0 w 12188952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8952" h="6858000">
                  <a:moveTo>
                    <a:pt x="551868" y="1709928"/>
                  </a:moveTo>
                  <a:lnTo>
                    <a:pt x="551868" y="6217920"/>
                  </a:lnTo>
                  <a:lnTo>
                    <a:pt x="11636196" y="6217920"/>
                  </a:lnTo>
                  <a:lnTo>
                    <a:pt x="11636196" y="1709928"/>
                  </a:lnTo>
                  <a:close/>
                  <a:moveTo>
                    <a:pt x="0" y="0"/>
                  </a:moveTo>
                  <a:lnTo>
                    <a:pt x="12188952" y="0"/>
                  </a:lnTo>
                  <a:lnTo>
                    <a:pt x="121889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0000">
                <a:alpha val="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CA037B0-2A91-4357-A969-80F65F949266}"/>
                </a:ext>
              </a:extLst>
            </p:cNvPr>
            <p:cNvCxnSpPr/>
            <p:nvPr/>
          </p:nvCxnSpPr>
          <p:spPr bwMode="invGray">
            <a:xfrm>
              <a:off x="85946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1BD7C67-EF90-4AA0-BA50-51299E7EEE4C}"/>
                </a:ext>
              </a:extLst>
            </p:cNvPr>
            <p:cNvCxnSpPr/>
            <p:nvPr/>
          </p:nvCxnSpPr>
          <p:spPr bwMode="invGray">
            <a:xfrm>
              <a:off x="1133254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719564A-5227-44A7-ABC0-4C6BBC1E2D6F}"/>
                </a:ext>
              </a:extLst>
            </p:cNvPr>
            <p:cNvCxnSpPr/>
            <p:nvPr/>
          </p:nvCxnSpPr>
          <p:spPr bwMode="invGray">
            <a:xfrm>
              <a:off x="1811559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FD85D0C-74E8-4603-86B8-FCC481122CE8}"/>
                </a:ext>
              </a:extLst>
            </p:cNvPr>
            <p:cNvCxnSpPr/>
            <p:nvPr/>
          </p:nvCxnSpPr>
          <p:spPr bwMode="invGray">
            <a:xfrm>
              <a:off x="2763658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F8BF8BD-68B4-4717-8162-382FFCC9BC9A}"/>
                </a:ext>
              </a:extLst>
            </p:cNvPr>
            <p:cNvCxnSpPr/>
            <p:nvPr/>
          </p:nvCxnSpPr>
          <p:spPr bwMode="invGray">
            <a:xfrm>
              <a:off x="3715757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9DB0B65-FCD8-4DD7-833A-DEED6A420E2A}"/>
                </a:ext>
              </a:extLst>
            </p:cNvPr>
            <p:cNvCxnSpPr/>
            <p:nvPr/>
          </p:nvCxnSpPr>
          <p:spPr bwMode="invGray">
            <a:xfrm>
              <a:off x="4667856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18151F3-D51F-4302-95BF-AE8E806F628D}"/>
                </a:ext>
              </a:extLst>
            </p:cNvPr>
            <p:cNvCxnSpPr/>
            <p:nvPr/>
          </p:nvCxnSpPr>
          <p:spPr bwMode="invGray">
            <a:xfrm>
              <a:off x="561995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5A6B330-5ACC-486B-8131-B7F5407825B2}"/>
                </a:ext>
              </a:extLst>
            </p:cNvPr>
            <p:cNvCxnSpPr/>
            <p:nvPr/>
          </p:nvCxnSpPr>
          <p:spPr bwMode="invGray">
            <a:xfrm>
              <a:off x="6572054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A5DE7AD-CCFE-4A85-9421-C7CEA9F80DEC}"/>
                </a:ext>
              </a:extLst>
            </p:cNvPr>
            <p:cNvCxnSpPr/>
            <p:nvPr/>
          </p:nvCxnSpPr>
          <p:spPr bwMode="invGray">
            <a:xfrm>
              <a:off x="7524153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E2A9A81-75D1-41A9-9821-54FC36E753C1}"/>
                </a:ext>
              </a:extLst>
            </p:cNvPr>
            <p:cNvCxnSpPr/>
            <p:nvPr/>
          </p:nvCxnSpPr>
          <p:spPr bwMode="invGray">
            <a:xfrm>
              <a:off x="8476252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6FE52AA-2DD1-4D00-A984-41CDC38B2D7F}"/>
                </a:ext>
              </a:extLst>
            </p:cNvPr>
            <p:cNvCxnSpPr/>
            <p:nvPr/>
          </p:nvCxnSpPr>
          <p:spPr bwMode="invGray">
            <a:xfrm>
              <a:off x="9428351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5C9FC50-7177-43E6-9E56-DC9A2E6B7E6E}"/>
                </a:ext>
              </a:extLst>
            </p:cNvPr>
            <p:cNvCxnSpPr/>
            <p:nvPr/>
          </p:nvCxnSpPr>
          <p:spPr bwMode="invGray">
            <a:xfrm>
              <a:off x="1038045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C97F85A-62E2-4591-B8D0-4F068B177B5D}"/>
                </a:ext>
              </a:extLst>
            </p:cNvPr>
            <p:cNvSpPr/>
            <p:nvPr/>
          </p:nvSpPr>
          <p:spPr bwMode="invGray">
            <a:xfrm>
              <a:off x="152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B967A-CF91-473D-8A35-2BE771F9F590}"/>
                </a:ext>
              </a:extLst>
            </p:cNvPr>
            <p:cNvSpPr/>
            <p:nvPr/>
          </p:nvSpPr>
          <p:spPr bwMode="invGray">
            <a:xfrm>
              <a:off x="1167385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AC41621-77EA-4492-8E68-0BE34108294A}"/>
                </a:ext>
              </a:extLst>
            </p:cNvPr>
            <p:cNvSpPr/>
            <p:nvPr/>
          </p:nvSpPr>
          <p:spPr bwMode="invGray">
            <a:xfrm>
              <a:off x="2119484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1A06AD2-A9EA-45D9-B15C-089884A54107}"/>
                </a:ext>
              </a:extLst>
            </p:cNvPr>
            <p:cNvSpPr/>
            <p:nvPr/>
          </p:nvSpPr>
          <p:spPr bwMode="invGray">
            <a:xfrm>
              <a:off x="3071583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A7B39CC-379F-4224-9E59-81B1690088A0}"/>
                </a:ext>
              </a:extLst>
            </p:cNvPr>
            <p:cNvSpPr/>
            <p:nvPr/>
          </p:nvSpPr>
          <p:spPr bwMode="invGray">
            <a:xfrm>
              <a:off x="4023681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8002ACB-1459-4214-B28A-B38E8A1FF8A6}"/>
                </a:ext>
              </a:extLst>
            </p:cNvPr>
            <p:cNvSpPr/>
            <p:nvPr/>
          </p:nvSpPr>
          <p:spPr bwMode="invGray">
            <a:xfrm>
              <a:off x="4975780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1D59E94-AA3C-4DE0-8345-20C71667A205}"/>
                </a:ext>
              </a:extLst>
            </p:cNvPr>
            <p:cNvSpPr/>
            <p:nvPr/>
          </p:nvSpPr>
          <p:spPr bwMode="invGray">
            <a:xfrm>
              <a:off x="5927879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805F09B-786C-43E4-8288-B1AAF94C8ADE}"/>
                </a:ext>
              </a:extLst>
            </p:cNvPr>
            <p:cNvSpPr/>
            <p:nvPr/>
          </p:nvSpPr>
          <p:spPr bwMode="invGray">
            <a:xfrm>
              <a:off x="6879978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FB23B6E-567C-4896-8B32-DA4C452B4AE7}"/>
                </a:ext>
              </a:extLst>
            </p:cNvPr>
            <p:cNvSpPr/>
            <p:nvPr/>
          </p:nvSpPr>
          <p:spPr bwMode="invGray">
            <a:xfrm>
              <a:off x="7832077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B792231-972E-4476-BAF2-761E10463BA8}"/>
                </a:ext>
              </a:extLst>
            </p:cNvPr>
            <p:cNvSpPr/>
            <p:nvPr/>
          </p:nvSpPr>
          <p:spPr bwMode="invGray">
            <a:xfrm>
              <a:off x="8784176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08370B7-3D11-4F78-B977-D8F0DE2694ED}"/>
                </a:ext>
              </a:extLst>
            </p:cNvPr>
            <p:cNvSpPr/>
            <p:nvPr/>
          </p:nvSpPr>
          <p:spPr bwMode="invGray">
            <a:xfrm>
              <a:off x="9736274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11EA99D-D15D-43C2-BF4E-36554B346AB6}"/>
                </a:ext>
              </a:extLst>
            </p:cNvPr>
            <p:cNvSpPr/>
            <p:nvPr/>
          </p:nvSpPr>
          <p:spPr bwMode="invGray">
            <a:xfrm>
              <a:off x="10688372" y="0"/>
              <a:ext cx="336244" cy="6858000"/>
            </a:xfrm>
            <a:custGeom>
              <a:avLst/>
              <a:gdLst>
                <a:gd name="connsiteX0" fmla="*/ 0 w 336244"/>
                <a:gd name="connsiteY0" fmla="*/ 0 h 6858000"/>
                <a:gd name="connsiteX1" fmla="*/ 336244 w 336244"/>
                <a:gd name="connsiteY1" fmla="*/ 0 h 6858000"/>
                <a:gd name="connsiteX2" fmla="*/ 336244 w 336244"/>
                <a:gd name="connsiteY2" fmla="*/ 6858000 h 6858000"/>
                <a:gd name="connsiteX3" fmla="*/ 0 w 336244"/>
                <a:gd name="connsiteY3" fmla="*/ 6858000 h 6858000"/>
                <a:gd name="connsiteX4" fmla="*/ 0 w 33624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244" h="6858000">
                  <a:moveTo>
                    <a:pt x="0" y="0"/>
                  </a:moveTo>
                  <a:lnTo>
                    <a:pt x="336244" y="0"/>
                  </a:lnTo>
                  <a:lnTo>
                    <a:pt x="336244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72B2F6-0AFF-4E6E-AFFF-60767DB3FA63}"/>
                </a:ext>
              </a:extLst>
            </p:cNvPr>
            <p:cNvSpPr/>
            <p:nvPr/>
          </p:nvSpPr>
          <p:spPr bwMode="invGray">
            <a:xfrm>
              <a:off x="1163726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68F8E74-3AE4-4AF9-9F36-63344C9076D2}"/>
                </a:ext>
              </a:extLst>
            </p:cNvPr>
            <p:cNvSpPr/>
            <p:nvPr/>
          </p:nvSpPr>
          <p:spPr bwMode="invGray">
            <a:xfrm>
              <a:off x="7219428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D5F169-E1D4-48A3-AE5B-F5F1BEF2E7CF}"/>
                </a:ext>
              </a:extLst>
            </p:cNvPr>
            <p:cNvSpPr/>
            <p:nvPr userDrawn="1"/>
          </p:nvSpPr>
          <p:spPr bwMode="invGray">
            <a:xfrm>
              <a:off x="1506835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230F928-F9B2-4955-9800-74DE09DCE6F2}"/>
                </a:ext>
              </a:extLst>
            </p:cNvPr>
            <p:cNvSpPr/>
            <p:nvPr userDrawn="1"/>
          </p:nvSpPr>
          <p:spPr bwMode="invGray">
            <a:xfrm>
              <a:off x="2458934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7C829A9-6808-4531-8C12-A84988E6DEE1}"/>
                </a:ext>
              </a:extLst>
            </p:cNvPr>
            <p:cNvSpPr/>
            <p:nvPr userDrawn="1"/>
          </p:nvSpPr>
          <p:spPr bwMode="invGray">
            <a:xfrm>
              <a:off x="3411033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A5964C-E9C5-4C2F-BD6E-47BAFB5B6D17}"/>
                </a:ext>
              </a:extLst>
            </p:cNvPr>
            <p:cNvSpPr/>
            <p:nvPr userDrawn="1"/>
          </p:nvSpPr>
          <p:spPr bwMode="invGray">
            <a:xfrm>
              <a:off x="4363132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C168D8D-76CE-4BE5-BE95-79B96300EA3F}"/>
                </a:ext>
              </a:extLst>
            </p:cNvPr>
            <p:cNvSpPr/>
            <p:nvPr userDrawn="1"/>
          </p:nvSpPr>
          <p:spPr bwMode="invGray">
            <a:xfrm>
              <a:off x="5315230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749465C-813A-45F9-8C3E-5D06C8584929}"/>
                </a:ext>
              </a:extLst>
            </p:cNvPr>
            <p:cNvSpPr/>
            <p:nvPr userDrawn="1"/>
          </p:nvSpPr>
          <p:spPr bwMode="invGray">
            <a:xfrm>
              <a:off x="6267329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3894C26-2473-4C24-B082-48DD1E92241C}"/>
                </a:ext>
              </a:extLst>
            </p:cNvPr>
            <p:cNvSpPr/>
            <p:nvPr userDrawn="1"/>
          </p:nvSpPr>
          <p:spPr bwMode="invGray">
            <a:xfrm>
              <a:off x="8171527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FDA0320-8435-46CA-B1B3-5203F54A419F}"/>
                </a:ext>
              </a:extLst>
            </p:cNvPr>
            <p:cNvSpPr/>
            <p:nvPr userDrawn="1"/>
          </p:nvSpPr>
          <p:spPr bwMode="invGray">
            <a:xfrm>
              <a:off x="912362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42721E4-5D12-459C-AC2E-7CE148AF9062}"/>
                </a:ext>
              </a:extLst>
            </p:cNvPr>
            <p:cNvSpPr/>
            <p:nvPr userDrawn="1"/>
          </p:nvSpPr>
          <p:spPr bwMode="invGray">
            <a:xfrm>
              <a:off x="10075725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BF7D46B-3779-49D0-BCB4-F2DCE091958D}"/>
                </a:ext>
              </a:extLst>
            </p:cNvPr>
            <p:cNvSpPr/>
            <p:nvPr userDrawn="1"/>
          </p:nvSpPr>
          <p:spPr bwMode="invGray">
            <a:xfrm>
              <a:off x="11027826" y="0"/>
              <a:ext cx="609438" cy="6858000"/>
            </a:xfrm>
            <a:custGeom>
              <a:avLst/>
              <a:gdLst>
                <a:gd name="connsiteX0" fmla="*/ 0 w 609438"/>
                <a:gd name="connsiteY0" fmla="*/ 0 h 6858000"/>
                <a:gd name="connsiteX1" fmla="*/ 609438 w 609438"/>
                <a:gd name="connsiteY1" fmla="*/ 0 h 6858000"/>
                <a:gd name="connsiteX2" fmla="*/ 609438 w 609438"/>
                <a:gd name="connsiteY2" fmla="*/ 6858000 h 6858000"/>
                <a:gd name="connsiteX3" fmla="*/ 0 w 609438"/>
                <a:gd name="connsiteY3" fmla="*/ 6858000 h 6858000"/>
                <a:gd name="connsiteX4" fmla="*/ 0 w 60943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38" h="6858000">
                  <a:moveTo>
                    <a:pt x="0" y="0"/>
                  </a:moveTo>
                  <a:lnTo>
                    <a:pt x="609438" y="0"/>
                  </a:lnTo>
                  <a:lnTo>
                    <a:pt x="60943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34464F0-BD7F-4488-85F0-EC20C24BECAA}"/>
                </a:ext>
              </a:extLst>
            </p:cNvPr>
            <p:cNvSpPr/>
            <p:nvPr userDrawn="1"/>
          </p:nvSpPr>
          <p:spPr bwMode="invGray">
            <a:xfrm>
              <a:off x="55473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2B54541-0CDD-4724-8101-AABFF1207033}"/>
                </a:ext>
              </a:extLst>
            </p:cNvPr>
            <p:cNvCxnSpPr/>
            <p:nvPr userDrawn="1"/>
          </p:nvCxnSpPr>
          <p:spPr bwMode="invGray">
            <a:xfrm>
              <a:off x="0" y="6217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070398-8D55-4EE2-8CA4-47428E2AF03F}"/>
                </a:ext>
              </a:extLst>
            </p:cNvPr>
            <p:cNvCxnSpPr/>
            <p:nvPr userDrawn="1"/>
          </p:nvCxnSpPr>
          <p:spPr bwMode="invGray">
            <a:xfrm>
              <a:off x="0" y="3108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2166891-56D0-4EBC-B681-501401DEF9D4}"/>
                </a:ext>
              </a:extLst>
            </p:cNvPr>
            <p:cNvCxnSpPr/>
            <p:nvPr userDrawn="1"/>
          </p:nvCxnSpPr>
          <p:spPr bwMode="invGray">
            <a:xfrm>
              <a:off x="0" y="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13A87E3-D106-41FF-A8CD-C27DABF0103D}"/>
                </a:ext>
              </a:extLst>
            </p:cNvPr>
            <p:cNvCxnSpPr/>
            <p:nvPr userDrawn="1"/>
          </p:nvCxnSpPr>
          <p:spPr bwMode="invGray">
            <a:xfrm>
              <a:off x="0" y="12435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164477D-838D-4C70-ADD7-37AD79A844AA}"/>
                </a:ext>
              </a:extLst>
            </p:cNvPr>
            <p:cNvCxnSpPr/>
            <p:nvPr userDrawn="1"/>
          </p:nvCxnSpPr>
          <p:spPr bwMode="invGray">
            <a:xfrm>
              <a:off x="0" y="9326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72B193C0-8980-4BB2-8E91-7A1C9ABE0B6C}"/>
                </a:ext>
              </a:extLst>
            </p:cNvPr>
            <p:cNvCxnSpPr/>
            <p:nvPr userDrawn="1"/>
          </p:nvCxnSpPr>
          <p:spPr bwMode="invGray">
            <a:xfrm>
              <a:off x="0" y="18653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1A94AAA-1D98-4233-842E-2A2F52812358}"/>
                </a:ext>
              </a:extLst>
            </p:cNvPr>
            <p:cNvCxnSpPr/>
            <p:nvPr userDrawn="1"/>
          </p:nvCxnSpPr>
          <p:spPr bwMode="invGray">
            <a:xfrm>
              <a:off x="0" y="15544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21F2B43-A2DC-42F4-8EA4-A8A4DA6D6FA7}"/>
                </a:ext>
              </a:extLst>
            </p:cNvPr>
            <p:cNvCxnSpPr/>
            <p:nvPr userDrawn="1"/>
          </p:nvCxnSpPr>
          <p:spPr bwMode="invGray">
            <a:xfrm>
              <a:off x="0" y="24871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60F0923-6896-405D-AD16-F097448F3E3D}"/>
                </a:ext>
              </a:extLst>
            </p:cNvPr>
            <p:cNvCxnSpPr/>
            <p:nvPr userDrawn="1"/>
          </p:nvCxnSpPr>
          <p:spPr bwMode="invGray">
            <a:xfrm>
              <a:off x="0" y="21762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BC70D5B1-47D7-451F-B83A-973A26731A22}"/>
                </a:ext>
              </a:extLst>
            </p:cNvPr>
            <p:cNvCxnSpPr/>
            <p:nvPr userDrawn="1"/>
          </p:nvCxnSpPr>
          <p:spPr bwMode="invGray">
            <a:xfrm>
              <a:off x="0" y="310896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FD9A464-81FE-4829-A1C5-5CCEE42448B3}"/>
                </a:ext>
              </a:extLst>
            </p:cNvPr>
            <p:cNvCxnSpPr/>
            <p:nvPr userDrawn="1"/>
          </p:nvCxnSpPr>
          <p:spPr bwMode="invGray">
            <a:xfrm>
              <a:off x="0" y="27980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55CAB0-53A2-417F-9F66-C0437933E98B}"/>
                </a:ext>
              </a:extLst>
            </p:cNvPr>
            <p:cNvCxnSpPr/>
            <p:nvPr userDrawn="1"/>
          </p:nvCxnSpPr>
          <p:spPr bwMode="invGray">
            <a:xfrm>
              <a:off x="0" y="373075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547EE77-7495-47CB-BEC9-D5C742DF2B2C}"/>
                </a:ext>
              </a:extLst>
            </p:cNvPr>
            <p:cNvCxnSpPr/>
            <p:nvPr userDrawn="1"/>
          </p:nvCxnSpPr>
          <p:spPr bwMode="invGray">
            <a:xfrm>
              <a:off x="0" y="341985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A942184-696A-4A78-BB9D-3D619B990987}"/>
                </a:ext>
              </a:extLst>
            </p:cNvPr>
            <p:cNvCxnSpPr/>
            <p:nvPr userDrawn="1"/>
          </p:nvCxnSpPr>
          <p:spPr bwMode="invGray">
            <a:xfrm>
              <a:off x="0" y="43525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B5F4EE6-4D4C-4488-80DE-36C83D540765}"/>
                </a:ext>
              </a:extLst>
            </p:cNvPr>
            <p:cNvCxnSpPr/>
            <p:nvPr userDrawn="1"/>
          </p:nvCxnSpPr>
          <p:spPr bwMode="invGray">
            <a:xfrm>
              <a:off x="0" y="40416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D3A42E3-1ED2-4BBE-8B0B-CEA491522F0A}"/>
                </a:ext>
              </a:extLst>
            </p:cNvPr>
            <p:cNvCxnSpPr/>
            <p:nvPr userDrawn="1"/>
          </p:nvCxnSpPr>
          <p:spPr bwMode="invGray">
            <a:xfrm>
              <a:off x="0" y="49743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4162AD8-9037-4220-B19F-7B3A0F44E941}"/>
                </a:ext>
              </a:extLst>
            </p:cNvPr>
            <p:cNvCxnSpPr/>
            <p:nvPr userDrawn="1"/>
          </p:nvCxnSpPr>
          <p:spPr bwMode="invGray">
            <a:xfrm>
              <a:off x="0" y="46634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C20FB70-03E4-4D7E-BA41-546EAAB33089}"/>
                </a:ext>
              </a:extLst>
            </p:cNvPr>
            <p:cNvCxnSpPr/>
            <p:nvPr userDrawn="1"/>
          </p:nvCxnSpPr>
          <p:spPr bwMode="invGray">
            <a:xfrm>
              <a:off x="0" y="55961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84D3C92-FDAE-47DB-9457-A9B216922E98}"/>
                </a:ext>
              </a:extLst>
            </p:cNvPr>
            <p:cNvCxnSpPr/>
            <p:nvPr userDrawn="1"/>
          </p:nvCxnSpPr>
          <p:spPr bwMode="invGray">
            <a:xfrm>
              <a:off x="0" y="52852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5DF0860-265F-4ABC-9F65-0C1D385DAA19}"/>
                </a:ext>
              </a:extLst>
            </p:cNvPr>
            <p:cNvCxnSpPr/>
            <p:nvPr userDrawn="1"/>
          </p:nvCxnSpPr>
          <p:spPr bwMode="invGray">
            <a:xfrm>
              <a:off x="0" y="62179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878D1D5-E6E5-4FA6-AF6E-95E8AF796777}"/>
                </a:ext>
              </a:extLst>
            </p:cNvPr>
            <p:cNvCxnSpPr/>
            <p:nvPr userDrawn="1"/>
          </p:nvCxnSpPr>
          <p:spPr bwMode="invGray">
            <a:xfrm>
              <a:off x="0" y="59070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E11FF29A-4B39-4335-9BD5-ED902309BF79}"/>
                </a:ext>
              </a:extLst>
            </p:cNvPr>
            <p:cNvCxnSpPr/>
            <p:nvPr userDrawn="1"/>
          </p:nvCxnSpPr>
          <p:spPr bwMode="invGray">
            <a:xfrm>
              <a:off x="0" y="65288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A82A803-5E70-4523-9F20-67F308765C7E}"/>
                </a:ext>
              </a:extLst>
            </p:cNvPr>
            <p:cNvCxnSpPr/>
            <p:nvPr userDrawn="1"/>
          </p:nvCxnSpPr>
          <p:spPr bwMode="invGray">
            <a:xfrm>
              <a:off x="0" y="7772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208CB2-5882-4416-87C9-284BDAF3367A}"/>
                </a:ext>
              </a:extLst>
            </p:cNvPr>
            <p:cNvCxnSpPr/>
            <p:nvPr userDrawn="1"/>
          </p:nvCxnSpPr>
          <p:spPr bwMode="invGray">
            <a:xfrm>
              <a:off x="0" y="4663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D4116CD-6422-4E26-9703-D3F7C10FCD56}"/>
                </a:ext>
              </a:extLst>
            </p:cNvPr>
            <p:cNvCxnSpPr/>
            <p:nvPr userDrawn="1"/>
          </p:nvCxnSpPr>
          <p:spPr bwMode="invGray">
            <a:xfrm>
              <a:off x="0" y="1554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1AB3A35-E2FF-4178-896B-F08E77092825}"/>
                </a:ext>
              </a:extLst>
            </p:cNvPr>
            <p:cNvCxnSpPr/>
            <p:nvPr userDrawn="1"/>
          </p:nvCxnSpPr>
          <p:spPr bwMode="invGray">
            <a:xfrm>
              <a:off x="0" y="13990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179C539-DD6F-48AA-8F80-27BC682014AF}"/>
                </a:ext>
              </a:extLst>
            </p:cNvPr>
            <p:cNvCxnSpPr/>
            <p:nvPr userDrawn="1"/>
          </p:nvCxnSpPr>
          <p:spPr bwMode="invGray">
            <a:xfrm>
              <a:off x="0" y="10881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784004E-3271-4D1C-B1EA-CA1E334E0D03}"/>
                </a:ext>
              </a:extLst>
            </p:cNvPr>
            <p:cNvCxnSpPr/>
            <p:nvPr userDrawn="1"/>
          </p:nvCxnSpPr>
          <p:spPr bwMode="invGray">
            <a:xfrm>
              <a:off x="0" y="20208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657725E-FBF6-491D-9BA1-E6A9727F4F2D}"/>
                </a:ext>
              </a:extLst>
            </p:cNvPr>
            <p:cNvCxnSpPr/>
            <p:nvPr userDrawn="1"/>
          </p:nvCxnSpPr>
          <p:spPr bwMode="invGray">
            <a:xfrm>
              <a:off x="0" y="17099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1244567-76A7-47AF-9353-403D05D533F0}"/>
                </a:ext>
              </a:extLst>
            </p:cNvPr>
            <p:cNvCxnSpPr/>
            <p:nvPr userDrawn="1"/>
          </p:nvCxnSpPr>
          <p:spPr bwMode="invGray">
            <a:xfrm>
              <a:off x="0" y="26426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EC47A2A-ED3B-4AD0-ACD5-F8ED92644229}"/>
                </a:ext>
              </a:extLst>
            </p:cNvPr>
            <p:cNvCxnSpPr/>
            <p:nvPr userDrawn="1"/>
          </p:nvCxnSpPr>
          <p:spPr bwMode="invGray">
            <a:xfrm>
              <a:off x="0" y="23317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F3E01E5-F569-4020-BCB0-083537701AB0}"/>
                </a:ext>
              </a:extLst>
            </p:cNvPr>
            <p:cNvCxnSpPr/>
            <p:nvPr userDrawn="1"/>
          </p:nvCxnSpPr>
          <p:spPr bwMode="invGray">
            <a:xfrm>
              <a:off x="0" y="326440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1121A42-5912-44C8-B9A3-FDEC8EA70284}"/>
                </a:ext>
              </a:extLst>
            </p:cNvPr>
            <p:cNvCxnSpPr/>
            <p:nvPr userDrawn="1"/>
          </p:nvCxnSpPr>
          <p:spPr bwMode="invGray">
            <a:xfrm>
              <a:off x="0" y="295351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59B1DE7-25C8-4743-8284-FA656D339F55}"/>
                </a:ext>
              </a:extLst>
            </p:cNvPr>
            <p:cNvCxnSpPr/>
            <p:nvPr userDrawn="1"/>
          </p:nvCxnSpPr>
          <p:spPr bwMode="invGray">
            <a:xfrm>
              <a:off x="0" y="388620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526249F1-59FB-44FC-8AF9-D7F90AFBEE2C}"/>
                </a:ext>
              </a:extLst>
            </p:cNvPr>
            <p:cNvCxnSpPr/>
            <p:nvPr userDrawn="1"/>
          </p:nvCxnSpPr>
          <p:spPr bwMode="invGray">
            <a:xfrm>
              <a:off x="0" y="357530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6D42779-D977-4405-A149-D8DE5B52134A}"/>
                </a:ext>
              </a:extLst>
            </p:cNvPr>
            <p:cNvCxnSpPr/>
            <p:nvPr userDrawn="1"/>
          </p:nvCxnSpPr>
          <p:spPr bwMode="invGray">
            <a:xfrm>
              <a:off x="0" y="45079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7EE8A2F-6AD9-4AE7-B04B-7892891F84AC}"/>
                </a:ext>
              </a:extLst>
            </p:cNvPr>
            <p:cNvCxnSpPr/>
            <p:nvPr userDrawn="1"/>
          </p:nvCxnSpPr>
          <p:spPr bwMode="invGray">
            <a:xfrm>
              <a:off x="0" y="41970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8F4A59A-16C3-4C3A-AB79-FE22721EA641}"/>
                </a:ext>
              </a:extLst>
            </p:cNvPr>
            <p:cNvCxnSpPr/>
            <p:nvPr userDrawn="1"/>
          </p:nvCxnSpPr>
          <p:spPr bwMode="invGray">
            <a:xfrm>
              <a:off x="0" y="51297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CA3A6CC-1A49-42F6-A318-99D9224BDC91}"/>
                </a:ext>
              </a:extLst>
            </p:cNvPr>
            <p:cNvCxnSpPr/>
            <p:nvPr userDrawn="1"/>
          </p:nvCxnSpPr>
          <p:spPr bwMode="invGray">
            <a:xfrm>
              <a:off x="0" y="48188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DC3484E-5EF8-49C4-B1F6-75C854D50C80}"/>
                </a:ext>
              </a:extLst>
            </p:cNvPr>
            <p:cNvCxnSpPr/>
            <p:nvPr userDrawn="1"/>
          </p:nvCxnSpPr>
          <p:spPr bwMode="invGray">
            <a:xfrm>
              <a:off x="0" y="57515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3461A54-E77E-414D-B7E0-7364070D9566}"/>
                </a:ext>
              </a:extLst>
            </p:cNvPr>
            <p:cNvCxnSpPr/>
            <p:nvPr userDrawn="1"/>
          </p:nvCxnSpPr>
          <p:spPr bwMode="invGray">
            <a:xfrm>
              <a:off x="0" y="54406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9C48517-171B-43FD-A41C-58C9B531BDB5}"/>
                </a:ext>
              </a:extLst>
            </p:cNvPr>
            <p:cNvCxnSpPr/>
            <p:nvPr userDrawn="1"/>
          </p:nvCxnSpPr>
          <p:spPr bwMode="invGray">
            <a:xfrm>
              <a:off x="0" y="63733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429932A-1238-48FC-B171-20A3AA531D40}"/>
                </a:ext>
              </a:extLst>
            </p:cNvPr>
            <p:cNvCxnSpPr/>
            <p:nvPr userDrawn="1"/>
          </p:nvCxnSpPr>
          <p:spPr bwMode="invGray">
            <a:xfrm>
              <a:off x="0" y="60624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BED7651-AF04-41D4-9476-5A43476D85BB}"/>
                </a:ext>
              </a:extLst>
            </p:cNvPr>
            <p:cNvCxnSpPr/>
            <p:nvPr userDrawn="1"/>
          </p:nvCxnSpPr>
          <p:spPr bwMode="invGray">
            <a:xfrm>
              <a:off x="0" y="66842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main body box">
              <a:extLst>
                <a:ext uri="{FF2B5EF4-FFF2-40B4-BE49-F238E27FC236}">
                  <a16:creationId xmlns:a16="http://schemas.microsoft.com/office/drawing/2014/main" id="{100DE417-9DB9-4840-8370-B716FFA27760}"/>
                </a:ext>
              </a:extLst>
            </p:cNvPr>
            <p:cNvSpPr/>
            <p:nvPr userDrawn="1"/>
          </p:nvSpPr>
          <p:spPr bwMode="invGray">
            <a:xfrm>
              <a:off x="554736" y="1709928"/>
              <a:ext cx="11082528" cy="4507992"/>
            </a:xfrm>
            <a:prstGeom prst="rect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  <p:txBody>
            <a:bodyPr vert="horz" wrap="square" lIns="68572" tIns="34286" rIns="68572" bIns="34286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2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93A1E2B-8C80-482F-83BE-384344D09839}"/>
                </a:ext>
              </a:extLst>
            </p:cNvPr>
            <p:cNvCxnSpPr/>
            <p:nvPr userDrawn="1"/>
          </p:nvCxnSpPr>
          <p:spPr bwMode="invGray">
            <a:xfrm>
              <a:off x="554736" y="2177796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EAB22C5-0A46-4041-9158-6DC76EA2F350}"/>
                </a:ext>
              </a:extLst>
            </p:cNvPr>
            <p:cNvCxnSpPr/>
            <p:nvPr userDrawn="1"/>
          </p:nvCxnSpPr>
          <p:spPr bwMode="invGray">
            <a:xfrm>
              <a:off x="554736" y="1711453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</p:grpSp>
      <p:sp>
        <p:nvSpPr>
          <p:cNvPr id="4" name="Sticker" hidden="1">
            <a:extLst>
              <a:ext uri="{FF2B5EF4-FFF2-40B4-BE49-F238E27FC236}">
                <a16:creationId xmlns:a16="http://schemas.microsoft.com/office/drawing/2014/main" id="{F9BB011A-568C-4B05-AE57-EB000B2FD8BB}"/>
              </a:ext>
            </a:extLst>
          </p:cNvPr>
          <p:cNvSpPr txBox="1"/>
          <p:nvPr userDrawn="1"/>
        </p:nvSpPr>
        <p:spPr>
          <a:xfrm>
            <a:off x="554736" y="1289273"/>
            <a:ext cx="450444" cy="123111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none" lIns="0" tIns="0" rIns="0" bIns="0" rtlCol="0">
            <a:spAutoFit/>
          </a:bodyPr>
          <a:lstStyle>
            <a:defPPr>
              <a:defRPr lang="en-US"/>
            </a:defPPr>
            <a:lvl1pPr lvl="0">
              <a:spcBef>
                <a:spcPts val="300"/>
              </a:spcBef>
              <a:spcAft>
                <a:spcPts val="300"/>
              </a:spcAft>
              <a:buNone/>
              <a:defRPr sz="800" b="1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all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STICKER</a:t>
            </a:r>
          </a:p>
        </p:txBody>
      </p:sp>
      <p:sp>
        <p:nvSpPr>
          <p:cNvPr id="169" name="ACET" hidden="1">
            <a:extLst>
              <a:ext uri="{FF2B5EF4-FFF2-40B4-BE49-F238E27FC236}">
                <a16:creationId xmlns:a16="http://schemas.microsoft.com/office/drawing/2014/main" id="{62CF7362-20CB-4908-AFFE-D4E2B9A5DF3B}"/>
              </a:ext>
            </a:extLst>
          </p:cNvPr>
          <p:cNvSpPr txBox="1"/>
          <p:nvPr userDrawn="1">
            <p:custDataLst>
              <p:tags r:id="rId29"/>
            </p:custDataLst>
          </p:nvPr>
        </p:nvSpPr>
        <p:spPr>
          <a:xfrm>
            <a:off x="5987738" y="2170800"/>
            <a:ext cx="3049253" cy="5693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lv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Wingdings" panose="05000000000000000000" pitchFamily="2" charset="2"/>
              <a:buChar char=""/>
              <a:defRPr sz="1600"/>
            </a:lvl2pPr>
            <a:lvl3pPr marL="442913" lvl="2" indent="-21431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Arial" panose="020B0604020202020204" pitchFamily="34" charset="0"/>
              <a:buChar char="‒"/>
              <a:defRPr sz="1600"/>
            </a:lvl3pPr>
            <a:lvl4pPr marL="598488" lvl="3" indent="-1524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/>
            </a:lvl4pPr>
            <a:lvl5pPr marL="817563" lvl="4" indent="-1476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̶"/>
              <a:defRPr sz="1600"/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Above Chart Exhibit Title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Unit of Measure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1F3293-4EFE-461D-940D-7EE66BAE3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H="1">
            <a:off x="551524" y="2483241"/>
            <a:ext cx="2743200" cy="13849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49" name="Graphic 148">
            <a:extLst>
              <a:ext uri="{FF2B5EF4-FFF2-40B4-BE49-F238E27FC236}">
                <a16:creationId xmlns:a16="http://schemas.microsoft.com/office/drawing/2014/main" id="{DA13EA10-1EB8-4F91-8B20-D921FB21BC3F}"/>
              </a:ext>
            </a:extLst>
          </p:cNvPr>
          <p:cNvPicPr>
            <a:picLocks noChangeAspect="1"/>
          </p:cNvPicPr>
          <p:nvPr userDrawn="1"/>
        </p:nvPicPr>
        <p:blipFill>
          <a:blip r:embed="rId47">
            <a:lum/>
            <a:extLst>
              <a:ext uri="{96DAC541-7B7A-43D3-8B79-37D633B846F1}">
                <asvg:svgBlip xmlns="" xmlns:asvg="http://schemas.microsoft.com/office/drawing/2016/SVG/main" r:embed="rId48"/>
              </a:ext>
            </a:extLst>
          </a:blip>
          <a:stretch>
            <a:fillRect/>
          </a:stretch>
        </p:blipFill>
        <p:spPr bwMode="ltGray">
          <a:xfrm>
            <a:off x="10157063" y="6385178"/>
            <a:ext cx="1127390" cy="247778"/>
          </a:xfrm>
          <a:prstGeom prst="rect">
            <a:avLst/>
          </a:prstGeom>
        </p:spPr>
      </p:pic>
      <p:grpSp>
        <p:nvGrpSpPr>
          <p:cNvPr id="148" name="LegendLines" hidden="1">
            <a:extLst>
              <a:ext uri="{FF2B5EF4-FFF2-40B4-BE49-F238E27FC236}">
                <a16:creationId xmlns:a16="http://schemas.microsoft.com/office/drawing/2014/main" id="{151A64A7-188B-441F-8990-A3B78A3F7C39}"/>
              </a:ext>
            </a:extLst>
          </p:cNvPr>
          <p:cNvGrpSpPr/>
          <p:nvPr userDrawn="1"/>
        </p:nvGrpSpPr>
        <p:grpSpPr>
          <a:xfrm>
            <a:off x="10317304" y="3150223"/>
            <a:ext cx="1319960" cy="958286"/>
            <a:chOff x="10162879" y="3243772"/>
            <a:chExt cx="1319960" cy="958286"/>
          </a:xfrm>
        </p:grpSpPr>
        <p:sp>
          <p:nvSpPr>
            <p:cNvPr id="150" name="Legend1" hidden="1">
              <a:extLst>
                <a:ext uri="{FF2B5EF4-FFF2-40B4-BE49-F238E27FC236}">
                  <a16:creationId xmlns:a16="http://schemas.microsoft.com/office/drawing/2014/main" id="{525E5B8C-817E-408A-85F3-93831C28D3CD}"/>
                </a:ext>
              </a:extLst>
            </p:cNvPr>
            <p:cNvSpPr txBox="1"/>
            <p:nvPr/>
          </p:nvSpPr>
          <p:spPr>
            <a:xfrm>
              <a:off x="10886522" y="3243772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51" name="Legend2" hidden="1">
              <a:extLst>
                <a:ext uri="{FF2B5EF4-FFF2-40B4-BE49-F238E27FC236}">
                  <a16:creationId xmlns:a16="http://schemas.microsoft.com/office/drawing/2014/main" id="{5AE811D7-48FA-4C68-8B2D-1E67FF428519}"/>
                </a:ext>
              </a:extLst>
            </p:cNvPr>
            <p:cNvSpPr txBox="1"/>
            <p:nvPr/>
          </p:nvSpPr>
          <p:spPr>
            <a:xfrm>
              <a:off x="10886522" y="3615193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52" name="Legend3" hidden="1">
              <a:extLst>
                <a:ext uri="{FF2B5EF4-FFF2-40B4-BE49-F238E27FC236}">
                  <a16:creationId xmlns:a16="http://schemas.microsoft.com/office/drawing/2014/main" id="{7C939495-4AF5-4DD0-9A3B-3C62D90CB4D0}"/>
                </a:ext>
              </a:extLst>
            </p:cNvPr>
            <p:cNvSpPr txBox="1"/>
            <p:nvPr/>
          </p:nvSpPr>
          <p:spPr>
            <a:xfrm>
              <a:off x="10886522" y="398661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53" name="LineLegend3" hidden="1">
              <a:extLst>
                <a:ext uri="{FF2B5EF4-FFF2-40B4-BE49-F238E27FC236}">
                  <a16:creationId xmlns:a16="http://schemas.microsoft.com/office/drawing/2014/main" id="{DD1E267E-5AC2-4DF7-828B-173383A2B812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0162879" y="409278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4" name="LineLegend2" hidden="1">
              <a:extLst>
                <a:ext uri="{FF2B5EF4-FFF2-40B4-BE49-F238E27FC236}">
                  <a16:creationId xmlns:a16="http://schemas.microsoft.com/office/drawing/2014/main" id="{BFD8FDCF-CB2F-449E-8A2C-BDC11A6EC1A5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0162879" y="3719425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5" name="LineLegend1" hidden="1">
              <a:extLst>
                <a:ext uri="{FF2B5EF4-FFF2-40B4-BE49-F238E27FC236}">
                  <a16:creationId xmlns:a16="http://schemas.microsoft.com/office/drawing/2014/main" id="{0CCAF319-5D89-44D9-BED6-1841FAC9BC6B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0162879" y="335149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56" name="LegendMoons" hidden="1">
            <a:extLst>
              <a:ext uri="{FF2B5EF4-FFF2-40B4-BE49-F238E27FC236}">
                <a16:creationId xmlns:a16="http://schemas.microsoft.com/office/drawing/2014/main" id="{B1A443E4-61EA-4E0D-9AA1-08D8709F5C28}"/>
              </a:ext>
            </a:extLst>
          </p:cNvPr>
          <p:cNvGrpSpPr/>
          <p:nvPr userDrawn="1"/>
        </p:nvGrpSpPr>
        <p:grpSpPr>
          <a:xfrm>
            <a:off x="10688315" y="1145373"/>
            <a:ext cx="948949" cy="1731859"/>
            <a:chOff x="7723680" y="1702457"/>
            <a:chExt cx="948949" cy="1731859"/>
          </a:xfrm>
        </p:grpSpPr>
        <p:sp>
          <p:nvSpPr>
            <p:cNvPr id="157" name="Legend1" hidden="1">
              <a:extLst>
                <a:ext uri="{FF2B5EF4-FFF2-40B4-BE49-F238E27FC236}">
                  <a16:creationId xmlns:a16="http://schemas.microsoft.com/office/drawing/2014/main" id="{EF3A1971-B8E5-465C-905B-88E5A75A26F4}"/>
                </a:ext>
              </a:extLst>
            </p:cNvPr>
            <p:cNvSpPr txBox="1"/>
            <p:nvPr/>
          </p:nvSpPr>
          <p:spPr>
            <a:xfrm>
              <a:off x="8076312" y="1709816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58" name="Legend2" hidden="1">
              <a:extLst>
                <a:ext uri="{FF2B5EF4-FFF2-40B4-BE49-F238E27FC236}">
                  <a16:creationId xmlns:a16="http://schemas.microsoft.com/office/drawing/2014/main" id="{2672B014-4602-41C9-B32B-F969F9224C0D}"/>
                </a:ext>
              </a:extLst>
            </p:cNvPr>
            <p:cNvSpPr txBox="1"/>
            <p:nvPr/>
          </p:nvSpPr>
          <p:spPr>
            <a:xfrm>
              <a:off x="8076312" y="2085275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59" name="Legend3" hidden="1">
              <a:extLst>
                <a:ext uri="{FF2B5EF4-FFF2-40B4-BE49-F238E27FC236}">
                  <a16:creationId xmlns:a16="http://schemas.microsoft.com/office/drawing/2014/main" id="{FAD76577-9630-4748-B286-108D8BF2D538}"/>
                </a:ext>
              </a:extLst>
            </p:cNvPr>
            <p:cNvSpPr txBox="1"/>
            <p:nvPr/>
          </p:nvSpPr>
          <p:spPr>
            <a:xfrm>
              <a:off x="8076312" y="246073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60" name="Legend4" hidden="1">
              <a:extLst>
                <a:ext uri="{FF2B5EF4-FFF2-40B4-BE49-F238E27FC236}">
                  <a16:creationId xmlns:a16="http://schemas.microsoft.com/office/drawing/2014/main" id="{1E8C61B5-A033-4EAA-8E75-97D05E16AB9A}"/>
                </a:ext>
              </a:extLst>
            </p:cNvPr>
            <p:cNvSpPr txBox="1"/>
            <p:nvPr/>
          </p:nvSpPr>
          <p:spPr>
            <a:xfrm>
              <a:off x="8076312" y="2836193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61" name="Legend5" hidden="1">
              <a:extLst>
                <a:ext uri="{FF2B5EF4-FFF2-40B4-BE49-F238E27FC236}">
                  <a16:creationId xmlns:a16="http://schemas.microsoft.com/office/drawing/2014/main" id="{8A6E5214-4AAE-420D-9508-2B1133DDDBAC}"/>
                </a:ext>
              </a:extLst>
            </p:cNvPr>
            <p:cNvSpPr txBox="1"/>
            <p:nvPr/>
          </p:nvSpPr>
          <p:spPr>
            <a:xfrm>
              <a:off x="8076312" y="321165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grpSp>
          <p:nvGrpSpPr>
            <p:cNvPr id="162" name="MoonLegend1" hidden="1">
              <a:extLst>
                <a:ext uri="{FF2B5EF4-FFF2-40B4-BE49-F238E27FC236}">
                  <a16:creationId xmlns:a16="http://schemas.microsoft.com/office/drawing/2014/main" id="{0AB2FB40-2072-4124-95AE-B468AEC1AE24}"/>
                </a:ext>
              </a:extLst>
            </p:cNvPr>
            <p:cNvGrpSpPr>
              <a:grpSpLocks noChangeAspect="1"/>
            </p:cNvGrpSpPr>
            <p:nvPr>
              <p:custDataLst>
                <p:tags r:id="rId30"/>
              </p:custDataLst>
            </p:nvPr>
          </p:nvGrpSpPr>
          <p:grpSpPr>
            <a:xfrm>
              <a:off x="7723680" y="1702457"/>
              <a:ext cx="228600" cy="228600"/>
              <a:chOff x="762000" y="1270000"/>
              <a:chExt cx="254000" cy="254000"/>
            </a:xfrm>
          </p:grpSpPr>
          <p:sp>
            <p:nvSpPr>
              <p:cNvPr id="185" name="Oval 184" hidden="1">
                <a:extLst>
                  <a:ext uri="{FF2B5EF4-FFF2-40B4-BE49-F238E27FC236}">
                    <a16:creationId xmlns:a16="http://schemas.microsoft.com/office/drawing/2014/main" id="{AD4555BA-2A5E-4FB2-B93A-85931AC7567E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7" name="Arc 186" hidden="1">
                <a:extLst>
                  <a:ext uri="{FF2B5EF4-FFF2-40B4-BE49-F238E27FC236}">
                    <a16:creationId xmlns:a16="http://schemas.microsoft.com/office/drawing/2014/main" id="{171A04FB-FA2D-439C-8449-7B20B52723C1}"/>
                  </a:ext>
                </a:extLst>
              </p:cNvPr>
              <p:cNvSpPr/>
              <p:nvPr>
                <p:custDataLst>
                  <p:tags r:id="rId44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63" name="MoonLegend2" hidden="1">
              <a:extLst>
                <a:ext uri="{FF2B5EF4-FFF2-40B4-BE49-F238E27FC236}">
                  <a16:creationId xmlns:a16="http://schemas.microsoft.com/office/drawing/2014/main" id="{29649F01-B818-4BDB-B5D0-97D18D0427A6}"/>
                </a:ext>
              </a:extLst>
            </p:cNvPr>
            <p:cNvGrpSpPr>
              <a:grpSpLocks noChangeAspect="1"/>
            </p:cNvGrpSpPr>
            <p:nvPr>
              <p:custDataLst>
                <p:tags r:id="rId31"/>
              </p:custDataLst>
            </p:nvPr>
          </p:nvGrpSpPr>
          <p:grpSpPr>
            <a:xfrm>
              <a:off x="7723680" y="2078270"/>
              <a:ext cx="228600" cy="228600"/>
              <a:chOff x="762000" y="1270000"/>
              <a:chExt cx="254000" cy="254000"/>
            </a:xfrm>
          </p:grpSpPr>
          <p:sp>
            <p:nvSpPr>
              <p:cNvPr id="183" name="Oval 182" hidden="1">
                <a:extLst>
                  <a:ext uri="{FF2B5EF4-FFF2-40B4-BE49-F238E27FC236}">
                    <a16:creationId xmlns:a16="http://schemas.microsoft.com/office/drawing/2014/main" id="{A5FC3E64-4C6E-4E36-BE83-C84EC9EE21DA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4" name="Arc 183" hidden="1">
                <a:extLst>
                  <a:ext uri="{FF2B5EF4-FFF2-40B4-BE49-F238E27FC236}">
                    <a16:creationId xmlns:a16="http://schemas.microsoft.com/office/drawing/2014/main" id="{3BC45817-B3C3-4149-B8C5-589AC7D3E586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64" name="MoonLegend3" hidden="1">
              <a:extLst>
                <a:ext uri="{FF2B5EF4-FFF2-40B4-BE49-F238E27FC236}">
                  <a16:creationId xmlns:a16="http://schemas.microsoft.com/office/drawing/2014/main" id="{0F1E25D0-27E2-49C7-8683-0ED454CC371F}"/>
                </a:ext>
              </a:extLst>
            </p:cNvPr>
            <p:cNvGrpSpPr>
              <a:grpSpLocks noChangeAspect="1"/>
            </p:cNvGrpSpPr>
            <p:nvPr>
              <p:custDataLst>
                <p:tags r:id="rId32"/>
              </p:custDataLst>
            </p:nvPr>
          </p:nvGrpSpPr>
          <p:grpSpPr>
            <a:xfrm>
              <a:off x="7723680" y="2454085"/>
              <a:ext cx="228600" cy="228600"/>
              <a:chOff x="762000" y="1270000"/>
              <a:chExt cx="254000" cy="254000"/>
            </a:xfrm>
          </p:grpSpPr>
          <p:sp>
            <p:nvSpPr>
              <p:cNvPr id="181" name="Oval 180" hidden="1">
                <a:extLst>
                  <a:ext uri="{FF2B5EF4-FFF2-40B4-BE49-F238E27FC236}">
                    <a16:creationId xmlns:a16="http://schemas.microsoft.com/office/drawing/2014/main" id="{8D0FE53F-5379-4259-837E-BD8F45814F32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2" name="Arc 181" hidden="1">
                <a:extLst>
                  <a:ext uri="{FF2B5EF4-FFF2-40B4-BE49-F238E27FC236}">
                    <a16:creationId xmlns:a16="http://schemas.microsoft.com/office/drawing/2014/main" id="{301827BC-DA1C-4C9D-BA37-238CBC66CC7B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65" name="MoonLegend4" hidden="1">
              <a:extLst>
                <a:ext uri="{FF2B5EF4-FFF2-40B4-BE49-F238E27FC236}">
                  <a16:creationId xmlns:a16="http://schemas.microsoft.com/office/drawing/2014/main" id="{D9ABAF3C-785C-43DA-8DF2-14D78AF24227}"/>
                </a:ext>
              </a:extLst>
            </p:cNvPr>
            <p:cNvGrpSpPr>
              <a:grpSpLocks noChangeAspect="1"/>
            </p:cNvGrpSpPr>
            <p:nvPr>
              <p:custDataLst>
                <p:tags r:id="rId33"/>
              </p:custDataLst>
            </p:nvPr>
          </p:nvGrpSpPr>
          <p:grpSpPr>
            <a:xfrm>
              <a:off x="7723680" y="2829900"/>
              <a:ext cx="228600" cy="228600"/>
              <a:chOff x="762000" y="1270000"/>
              <a:chExt cx="254000" cy="254000"/>
            </a:xfrm>
          </p:grpSpPr>
          <p:sp>
            <p:nvSpPr>
              <p:cNvPr id="179" name="Oval 178" hidden="1">
                <a:extLst>
                  <a:ext uri="{FF2B5EF4-FFF2-40B4-BE49-F238E27FC236}">
                    <a16:creationId xmlns:a16="http://schemas.microsoft.com/office/drawing/2014/main" id="{ED28823B-2BA9-44E2-B13F-9912075A4022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0" name="Arc 179" hidden="1">
                <a:extLst>
                  <a:ext uri="{FF2B5EF4-FFF2-40B4-BE49-F238E27FC236}">
                    <a16:creationId xmlns:a16="http://schemas.microsoft.com/office/drawing/2014/main" id="{EE662F6B-A8F2-4A8B-8D12-4D9B3838D727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66" name="MoonLegend5" hidden="1">
              <a:extLst>
                <a:ext uri="{FF2B5EF4-FFF2-40B4-BE49-F238E27FC236}">
                  <a16:creationId xmlns:a16="http://schemas.microsoft.com/office/drawing/2014/main" id="{C4493A1D-8558-4689-BE0F-921ECBA867F8}"/>
                </a:ext>
              </a:extLst>
            </p:cNvPr>
            <p:cNvGrpSpPr>
              <a:grpSpLocks noChangeAspect="1"/>
            </p:cNvGrpSpPr>
            <p:nvPr>
              <p:custDataLst>
                <p:tags r:id="rId34"/>
              </p:custDataLst>
            </p:nvPr>
          </p:nvGrpSpPr>
          <p:grpSpPr>
            <a:xfrm>
              <a:off x="7723680" y="3205716"/>
              <a:ext cx="228600" cy="228600"/>
              <a:chOff x="762000" y="1270000"/>
              <a:chExt cx="254000" cy="254000"/>
            </a:xfrm>
          </p:grpSpPr>
          <p:sp>
            <p:nvSpPr>
              <p:cNvPr id="167" name="Oval 166" hidden="1">
                <a:extLst>
                  <a:ext uri="{FF2B5EF4-FFF2-40B4-BE49-F238E27FC236}">
                    <a16:creationId xmlns:a16="http://schemas.microsoft.com/office/drawing/2014/main" id="{27D34144-4F45-4651-A3F2-54C839312D12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8" name="Arc 167" hidden="1">
                <a:extLst>
                  <a:ext uri="{FF2B5EF4-FFF2-40B4-BE49-F238E27FC236}">
                    <a16:creationId xmlns:a16="http://schemas.microsoft.com/office/drawing/2014/main" id="{54C9C893-E6F1-4278-A24D-56F0136D2C4F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88" name="LegendBoxes" hidden="1">
            <a:extLst>
              <a:ext uri="{FF2B5EF4-FFF2-40B4-BE49-F238E27FC236}">
                <a16:creationId xmlns:a16="http://schemas.microsoft.com/office/drawing/2014/main" id="{08BB07AF-865F-408B-8050-9708629B5A63}"/>
              </a:ext>
            </a:extLst>
          </p:cNvPr>
          <p:cNvGrpSpPr/>
          <p:nvPr userDrawn="1"/>
        </p:nvGrpSpPr>
        <p:grpSpPr>
          <a:xfrm>
            <a:off x="10714801" y="4381500"/>
            <a:ext cx="922463" cy="1717282"/>
            <a:chOff x="10652400" y="4322824"/>
            <a:chExt cx="922463" cy="1717282"/>
          </a:xfrm>
        </p:grpSpPr>
        <p:sp>
          <p:nvSpPr>
            <p:cNvPr id="189" name="RectangleLegend1" hidden="1">
              <a:extLst>
                <a:ext uri="{FF2B5EF4-FFF2-40B4-BE49-F238E27FC236}">
                  <a16:creationId xmlns:a16="http://schemas.microsoft.com/office/drawing/2014/main" id="{AE448928-F520-4F1B-A755-7D3C0BFC8DE3}"/>
                </a:ext>
              </a:extLst>
            </p:cNvPr>
            <p:cNvSpPr/>
            <p:nvPr/>
          </p:nvSpPr>
          <p:spPr>
            <a:xfrm>
              <a:off x="10652400" y="4344182"/>
              <a:ext cx="172729" cy="172729"/>
            </a:xfrm>
            <a:prstGeom prst="rect">
              <a:avLst/>
            </a:prstGeom>
            <a:solidFill>
              <a:schemeClr val="accent1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0" name="RectangleLegend2" hidden="1">
              <a:extLst>
                <a:ext uri="{FF2B5EF4-FFF2-40B4-BE49-F238E27FC236}">
                  <a16:creationId xmlns:a16="http://schemas.microsoft.com/office/drawing/2014/main" id="{BC2C92CC-8018-4188-9D80-284328C85804}"/>
                </a:ext>
              </a:extLst>
            </p:cNvPr>
            <p:cNvSpPr/>
            <p:nvPr/>
          </p:nvSpPr>
          <p:spPr>
            <a:xfrm>
              <a:off x="10652400" y="4723680"/>
              <a:ext cx="172729" cy="172729"/>
            </a:xfrm>
            <a:prstGeom prst="rect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1" name="RectangleLegend3" hidden="1">
              <a:extLst>
                <a:ext uri="{FF2B5EF4-FFF2-40B4-BE49-F238E27FC236}">
                  <a16:creationId xmlns:a16="http://schemas.microsoft.com/office/drawing/2014/main" id="{3DEE8081-2EEE-4779-9E43-25DCAEB638FB}"/>
                </a:ext>
              </a:extLst>
            </p:cNvPr>
            <p:cNvSpPr/>
            <p:nvPr/>
          </p:nvSpPr>
          <p:spPr>
            <a:xfrm>
              <a:off x="10652400" y="5097276"/>
              <a:ext cx="172729" cy="172729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2" name="RectangleLegend4" hidden="1">
              <a:extLst>
                <a:ext uri="{FF2B5EF4-FFF2-40B4-BE49-F238E27FC236}">
                  <a16:creationId xmlns:a16="http://schemas.microsoft.com/office/drawing/2014/main" id="{A2B05A2F-7FC4-4DD4-A2AD-3A0F5F0751F1}"/>
                </a:ext>
              </a:extLst>
            </p:cNvPr>
            <p:cNvSpPr/>
            <p:nvPr/>
          </p:nvSpPr>
          <p:spPr>
            <a:xfrm>
              <a:off x="10652400" y="5470872"/>
              <a:ext cx="172729" cy="172729"/>
            </a:xfrm>
            <a:prstGeom prst="rect">
              <a:avLst/>
            </a:prstGeom>
            <a:solidFill>
              <a:schemeClr val="accent4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3" name="RectangleLegend5" hidden="1">
              <a:extLst>
                <a:ext uri="{FF2B5EF4-FFF2-40B4-BE49-F238E27FC236}">
                  <a16:creationId xmlns:a16="http://schemas.microsoft.com/office/drawing/2014/main" id="{B9BCDC0E-5930-4445-B860-461E8CF941CE}"/>
                </a:ext>
              </a:extLst>
            </p:cNvPr>
            <p:cNvSpPr/>
            <p:nvPr/>
          </p:nvSpPr>
          <p:spPr>
            <a:xfrm>
              <a:off x="10652400" y="5844468"/>
              <a:ext cx="172729" cy="172729"/>
            </a:xfrm>
            <a:prstGeom prst="rect">
              <a:avLst/>
            </a:prstGeom>
            <a:solidFill>
              <a:schemeClr val="accent5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4" name="Legend1" hidden="1">
              <a:extLst>
                <a:ext uri="{FF2B5EF4-FFF2-40B4-BE49-F238E27FC236}">
                  <a16:creationId xmlns:a16="http://schemas.microsoft.com/office/drawing/2014/main" id="{2074072C-AB93-48AB-B96D-3158534069D2}"/>
                </a:ext>
              </a:extLst>
            </p:cNvPr>
            <p:cNvSpPr txBox="1"/>
            <p:nvPr/>
          </p:nvSpPr>
          <p:spPr>
            <a:xfrm>
              <a:off x="10978546" y="432282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95" name="Legend2" hidden="1">
              <a:extLst>
                <a:ext uri="{FF2B5EF4-FFF2-40B4-BE49-F238E27FC236}">
                  <a16:creationId xmlns:a16="http://schemas.microsoft.com/office/drawing/2014/main" id="{D3F42F3E-393B-4479-99D3-BB70BD315F02}"/>
                </a:ext>
              </a:extLst>
            </p:cNvPr>
            <p:cNvSpPr txBox="1"/>
            <p:nvPr/>
          </p:nvSpPr>
          <p:spPr>
            <a:xfrm>
              <a:off x="10978546" y="4702322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96" name="Legend3" hidden="1">
              <a:extLst>
                <a:ext uri="{FF2B5EF4-FFF2-40B4-BE49-F238E27FC236}">
                  <a16:creationId xmlns:a16="http://schemas.microsoft.com/office/drawing/2014/main" id="{2F02967F-1CAA-403B-98B9-DAE3A0368EA1}"/>
                </a:ext>
              </a:extLst>
            </p:cNvPr>
            <p:cNvSpPr txBox="1"/>
            <p:nvPr/>
          </p:nvSpPr>
          <p:spPr>
            <a:xfrm>
              <a:off x="10978546" y="5081820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197" name="Legend4" hidden="1">
              <a:extLst>
                <a:ext uri="{FF2B5EF4-FFF2-40B4-BE49-F238E27FC236}">
                  <a16:creationId xmlns:a16="http://schemas.microsoft.com/office/drawing/2014/main" id="{28911C8D-C078-4CA1-960E-75C7475662DF}"/>
                </a:ext>
              </a:extLst>
            </p:cNvPr>
            <p:cNvSpPr txBox="1"/>
            <p:nvPr/>
          </p:nvSpPr>
          <p:spPr>
            <a:xfrm>
              <a:off x="10978546" y="5453241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  <p:sp>
          <p:nvSpPr>
            <p:cNvPr id="227" name="Legend5" hidden="1">
              <a:extLst>
                <a:ext uri="{FF2B5EF4-FFF2-40B4-BE49-F238E27FC236}">
                  <a16:creationId xmlns:a16="http://schemas.microsoft.com/office/drawing/2014/main" id="{CF4AB107-B697-452A-848D-1435C262EAE0}"/>
                </a:ext>
              </a:extLst>
            </p:cNvPr>
            <p:cNvSpPr txBox="1"/>
            <p:nvPr/>
          </p:nvSpPr>
          <p:spPr>
            <a:xfrm>
              <a:off x="10978545" y="5824662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Legend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542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  <p:sldLayoutId id="2147483696" r:id="rId21"/>
    <p:sldLayoutId id="2147483697" r:id="rId2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2500" b="1" kern="1200" spc="0" baseline="0" dirty="0">
          <a:ln w="6350" cap="flat">
            <a:noFill/>
            <a:miter lim="800000"/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tx1"/>
        </a:buClr>
        <a:buSzPct val="100000"/>
        <a:buFont typeface="Segoe UI" panose="020B0502040204020203" pitchFamily="34" charset="0"/>
        <a:buChar char="​"/>
        <a:defRPr lang="en-US" sz="1600" kern="1200" dirty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10000"/>
        <a:buFont typeface="Wingdings" panose="05000000000000000000" pitchFamily="2" charset="2"/>
        <a:buChar char="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438912" indent="-210312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10000"/>
        <a:buFont typeface="Arial" panose="020B0604020202020204" pitchFamily="34" charset="0"/>
        <a:buChar char="‒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55448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813816" indent="-146304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Arial" panose="020B0604020202020204" pitchFamily="34" charset="0"/>
        <a:buChar char="̶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5ACBF0"/>
          </p15:clr>
        </p15:guide>
        <p15:guide id="3" orient="horz" pos="3912">
          <p15:clr>
            <a:srgbClr val="5ACBF0"/>
          </p15:clr>
        </p15:guide>
        <p15:guide id="4" orient="horz" pos="1075">
          <p15:clr>
            <a:srgbClr val="F26B43"/>
          </p15:clr>
        </p15:guide>
        <p15:guide id="5" pos="7329">
          <p15:clr>
            <a:srgbClr val="F26B43"/>
          </p15:clr>
        </p15:guide>
        <p15:guide id="6" pos="345">
          <p15:clr>
            <a:srgbClr val="F26B43"/>
          </p15:clr>
        </p15:guide>
        <p15:guide id="8" orient="horz" pos="406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9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6.xml"/><Relationship Id="rId6" Type="http://schemas.microsoft.com/office/2007/relationships/hdphoto" Target="../media/hdphoto1.wdp"/><Relationship Id="rId5" Type="http://schemas.openxmlformats.org/officeDocument/2006/relationships/image" Target="../media/image22.png"/><Relationship Id="rId4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6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svg"/><Relationship Id="rId5" Type="http://schemas.openxmlformats.org/officeDocument/2006/relationships/image" Target="../media/image12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7"/>
          <p:cNvSpPr txBox="1">
            <a:spLocks/>
          </p:cNvSpPr>
          <p:nvPr/>
        </p:nvSpPr>
        <p:spPr>
          <a:xfrm>
            <a:off x="673100" y="2240280"/>
            <a:ext cx="10515600" cy="230938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noProof="0">
                <a:solidFill>
                  <a:prstClr val="white"/>
                </a:solidFill>
                <a:latin typeface="Calibri" charset="0"/>
                <a:ea typeface="Calibri" charset="0"/>
                <a:cs typeface="Calibri" charset="0"/>
              </a:rPr>
              <a:t>ARCHITECTURE</a:t>
            </a:r>
          </a:p>
          <a:p>
            <a:pPr lvl="0">
              <a:defRPr/>
            </a:pPr>
            <a:r>
              <a:rPr kumimoji="0" lang="vi-VN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/>
            </a:r>
            <a:br>
              <a:rPr kumimoji="0" lang="vi-VN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</a:br>
            <a:r>
              <a:rPr lang="en-US" sz="4800" b="1" err="1">
                <a:solidFill>
                  <a:prstClr val="white"/>
                </a:solidFill>
                <a:latin typeface="Calibri" charset="0"/>
                <a:ea typeface="Calibri" charset="0"/>
                <a:cs typeface="Calibri" charset="0"/>
              </a:rPr>
              <a:t>Giải</a:t>
            </a:r>
            <a:r>
              <a:rPr lang="en-US" sz="4800" b="1">
                <a:solidFill>
                  <a:prstClr val="white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4800" b="1" err="1">
                <a:solidFill>
                  <a:prstClr val="white"/>
                </a:solidFill>
                <a:latin typeface="Calibri" charset="0"/>
                <a:ea typeface="Calibri" charset="0"/>
                <a:cs typeface="Calibri" charset="0"/>
              </a:rPr>
              <a:t>pháp</a:t>
            </a:r>
            <a:r>
              <a:rPr lang="en-US" sz="4800" b="1">
                <a:solidFill>
                  <a:prstClr val="white"/>
                </a:solidFill>
                <a:latin typeface="Calibri" charset="0"/>
                <a:ea typeface="Calibri" charset="0"/>
                <a:cs typeface="Calibri" charset="0"/>
              </a:rPr>
              <a:t> triển khai mô hình học máy nâng cao hiệu quả kinh doanh</a:t>
            </a:r>
            <a:endParaRPr kumimoji="0" lang="en-US" sz="4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Title Placeholder 7"/>
          <p:cNvSpPr txBox="1">
            <a:spLocks/>
          </p:cNvSpPr>
          <p:nvPr/>
        </p:nvSpPr>
        <p:spPr>
          <a:xfrm>
            <a:off x="673100" y="6219825"/>
            <a:ext cx="10515600" cy="3984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Calibri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itle Placeholder 7"/>
          <p:cNvSpPr txBox="1">
            <a:spLocks/>
          </p:cNvSpPr>
          <p:nvPr/>
        </p:nvSpPr>
        <p:spPr>
          <a:xfrm>
            <a:off x="508000" y="5413380"/>
            <a:ext cx="10515600" cy="127014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>
                <a:solidFill>
                  <a:prstClr val="white"/>
                </a:solidFill>
                <a:latin typeface="Calibri"/>
                <a:ea typeface="Calibri"/>
                <a:cs typeface="Calibri"/>
              </a:rPr>
              <a:t>Dec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</a:t>
            </a:r>
            <a:r>
              <a:rPr kumimoji="0" lang="vi-VN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20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2507997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0A8EC-C92F-6910-F6DC-59DFF72D0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A36B359-4CA0-B6D2-7C8D-E61D122AA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Times New Roman"/>
                <a:cs typeface="Times New Roman"/>
              </a:rPr>
              <a:t>Application Architecture</a:t>
            </a:r>
            <a:endParaRPr lang="en-AU" sz="3200">
              <a:solidFill>
                <a:schemeClr val="accent5"/>
              </a:solidFill>
              <a:latin typeface="Times New Roman"/>
              <a:cs typeface="Times New Roman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9FF263D-42C6-E769-584C-524261EDDA14}"/>
              </a:ext>
            </a:extLst>
          </p:cNvPr>
          <p:cNvSpPr/>
          <p:nvPr/>
        </p:nvSpPr>
        <p:spPr>
          <a:xfrm>
            <a:off x="527456" y="723538"/>
            <a:ext cx="113501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812;p104">
            <a:extLst>
              <a:ext uri="{FF2B5EF4-FFF2-40B4-BE49-F238E27FC236}">
                <a16:creationId xmlns:a16="http://schemas.microsoft.com/office/drawing/2014/main" id="{0A14F816-0812-A103-C0B2-8394A0EF6D8D}"/>
              </a:ext>
            </a:extLst>
          </p:cNvPr>
          <p:cNvSpPr txBox="1"/>
          <p:nvPr/>
        </p:nvSpPr>
        <p:spPr>
          <a:xfrm>
            <a:off x="7726645" y="934804"/>
            <a:ext cx="4150967" cy="575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400" b="1">
                <a:latin typeface="Calibri" panose="020F0502020204030204" pitchFamily="34" charset="0"/>
                <a:cs typeface="Calibri" panose="020F0502020204030204" pitchFamily="34" charset="0"/>
              </a:rPr>
              <a:t>AZ DB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: CSDL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lưu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trữ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phục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tích</a:t>
            </a:r>
            <a:endParaRPr lang="en-US" sz="1400" err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ETL: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phục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data transform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AZ DB.</a:t>
            </a:r>
            <a:endParaRPr lang="en-US" sz="1400">
              <a:latin typeface="Calibri" panose="020F0502020204030204" pitchFamily="34" charset="0"/>
              <a:ea typeface="Calibri Light"/>
              <a:cs typeface="Calibri" panose="020F0502020204030204" pitchFamily="34" charset="0"/>
            </a:endParaRPr>
          </a:p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400" b="1">
                <a:latin typeface="Calibri" panose="020F0502020204030204" pitchFamily="34" charset="0"/>
                <a:cs typeface="Calibri" panose="020F0502020204030204" pitchFamily="34" charset="0"/>
              </a:rPr>
              <a:t>Power BI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cụ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cấp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báo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cáo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BI, dashboard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cuối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vi-VN" sz="1400" b="1">
                <a:latin typeface="Calibri" panose="020F0502020204030204" pitchFamily="34" charset="0"/>
                <a:cs typeface="Calibri" panose="020F0502020204030204" pitchFamily="34" charset="0"/>
              </a:rPr>
              <a:t>Data Science Hub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môi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trường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vận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hành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dịch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ML model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Gồm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1400" b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DS IDE: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cụ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DS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ML.</a:t>
            </a:r>
            <a:endParaRPr lang="en-US" sz="1400" b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vi-VN" sz="1400" b="1">
                <a:latin typeface="Calibri" panose="020F0502020204030204" pitchFamily="34" charset="0"/>
                <a:cs typeface="Calibri" panose="020F0502020204030204" pitchFamily="34" charset="0"/>
              </a:rPr>
              <a:t>File storage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lưu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trữ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dạng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file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gồm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feature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data, 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L model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ML Code. 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Update: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bổ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sung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thêm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feature, model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source code.</a:t>
            </a:r>
            <a:endParaRPr lang="en-US" sz="1400" b="1">
              <a:latin typeface="Calibri" panose="020F0502020204030204" pitchFamily="34" charset="0"/>
              <a:ea typeface="Calibri Light"/>
              <a:cs typeface="Calibri" panose="020F0502020204030204" pitchFamily="34" charset="0"/>
            </a:endParaRPr>
          </a:p>
          <a:p>
            <a:pPr marL="742950" lvl="1" indent="-285750" algn="just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vi-VN" sz="1400" b="1">
                <a:latin typeface="Calibri" panose="020F0502020204030204" pitchFamily="34" charset="0"/>
                <a:cs typeface="Calibri" panose="020F0502020204030204" pitchFamily="34" charset="0"/>
              </a:rPr>
              <a:t>Job Management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cụ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khai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lập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40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vi-VN" sz="1400">
                <a:latin typeface="Calibri" panose="020F0502020204030204" pitchFamily="34" charset="0"/>
                <a:cs typeface="Calibri" panose="020F0502020204030204" pitchFamily="34" charset="0"/>
              </a:rPr>
              <a:t> job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xây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dựng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feature,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; model serving. 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Update: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Bổ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sung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thêm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job.</a:t>
            </a:r>
            <a:endParaRPr lang="en-US" sz="1400" b="1">
              <a:latin typeface="Calibri" panose="020F0502020204030204" pitchFamily="34" charset="0"/>
              <a:ea typeface="Calibri Light"/>
              <a:cs typeface="Calibri" panose="020F0502020204030204" pitchFamily="34" charset="0"/>
            </a:endParaRPr>
          </a:p>
          <a:p>
            <a:pPr marL="742950" lvl="1" indent="-285750" algn="just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Feature ETL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env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runtime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trường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chạy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job feature engineering.</a:t>
            </a:r>
            <a:endParaRPr lang="en-US" sz="1400">
              <a:latin typeface="Calibri" panose="020F0502020204030204" pitchFamily="34" charset="0"/>
              <a:ea typeface="Calibri Light"/>
              <a:cs typeface="Calibri" panose="020F0502020204030204" pitchFamily="34" charset="0"/>
            </a:endParaRPr>
          </a:p>
          <a:p>
            <a:pPr marL="742950" lvl="1" indent="-285750" algn="just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Model </a:t>
            </a:r>
            <a:r>
              <a:rPr lang="en-US" sz="1400" b="1" err="1">
                <a:latin typeface="Calibri" panose="020F0502020204030204" pitchFamily="34" charset="0"/>
                <a:cs typeface="Calibri" panose="020F0502020204030204" pitchFamily="34" charset="0"/>
              </a:rPr>
              <a:t>env</a:t>
            </a: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 runtime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trường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model serving.</a:t>
            </a:r>
            <a:endParaRPr lang="en-US" sz="1400">
              <a:latin typeface="Calibri" panose="020F0502020204030204" pitchFamily="34" charset="0"/>
              <a:ea typeface="Calibri Light"/>
              <a:cs typeface="Calibri" panose="020F0502020204030204" pitchFamily="34" charset="0"/>
            </a:endParaRPr>
          </a:p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DSO Platform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lưu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trữ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code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trên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server</a:t>
            </a:r>
            <a:endParaRPr lang="en-US" sz="1400">
              <a:latin typeface="Calibri" panose="020F0502020204030204" pitchFamily="34" charset="0"/>
              <a:ea typeface="Calibri Light"/>
              <a:cs typeface="Calibri" panose="020F0502020204030204" pitchFamily="34" charset="0"/>
            </a:endParaRPr>
          </a:p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b="1">
                <a:latin typeface="Calibri" panose="020F0502020204030204" pitchFamily="34" charset="0"/>
                <a:cs typeface="Calibri" panose="020F0502020204030204" pitchFamily="34" charset="0"/>
              </a:rPr>
              <a:t>Landing Zone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cấp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endParaRPr lang="en-US" sz="1400" err="1">
              <a:latin typeface="Calibri" panose="020F0502020204030204" pitchFamily="34" charset="0"/>
              <a:ea typeface="Calibri Light"/>
              <a:cs typeface="Calibri" panose="020F0502020204030204" pitchFamily="34" charset="0"/>
            </a:endParaRPr>
          </a:p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0D1F195C-0EA2-EAD0-68A7-C11B29135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98" y="935971"/>
            <a:ext cx="7189133" cy="575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72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06DD-26B0-11DA-368E-FDC15174E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C768CB4-7F2F-B1A6-8077-E92C8B2FB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Times New Roman"/>
                <a:cs typeface="Times New Roman"/>
              </a:rPr>
              <a:t>Integration Architecture</a:t>
            </a:r>
            <a:endParaRPr lang="en-AU" sz="3200">
              <a:solidFill>
                <a:schemeClr val="accent5"/>
              </a:solidFill>
              <a:latin typeface="Times New Roman"/>
              <a:cs typeface="Times New Roman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D115D5-A19F-CF2D-1AC4-78F1B9F8AC15}"/>
              </a:ext>
            </a:extLst>
          </p:cNvPr>
          <p:cNvSpPr/>
          <p:nvPr/>
        </p:nvSpPr>
        <p:spPr>
          <a:xfrm>
            <a:off x="527456" y="723538"/>
            <a:ext cx="113501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812;p104">
            <a:extLst>
              <a:ext uri="{FF2B5EF4-FFF2-40B4-BE49-F238E27FC236}">
                <a16:creationId xmlns:a16="http://schemas.microsoft.com/office/drawing/2014/main" id="{FD025D88-C157-A63D-35D0-FFD2706E1394}"/>
              </a:ext>
            </a:extLst>
          </p:cNvPr>
          <p:cNvSpPr txBox="1"/>
          <p:nvPr/>
        </p:nvSpPr>
        <p:spPr>
          <a:xfrm>
            <a:off x="7726645" y="934804"/>
            <a:ext cx="4150967" cy="575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n-US" sz="1400" b="1" dirty="0" err="1">
                <a:latin typeface="+mj-lt"/>
                <a:cs typeface="Arial"/>
              </a:rPr>
              <a:t>Không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phát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sinh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luồng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tích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hợp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mới</a:t>
            </a:r>
            <a:r>
              <a:rPr lang="en-US" sz="1400" b="1" dirty="0">
                <a:latin typeface="+mj-lt"/>
                <a:cs typeface="Arial"/>
              </a:rPr>
              <a:t>, </a:t>
            </a:r>
            <a:r>
              <a:rPr lang="en-US" sz="1400" b="1" dirty="0" err="1">
                <a:latin typeface="+mj-lt"/>
                <a:cs typeface="Arial"/>
              </a:rPr>
              <a:t>các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kết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nối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sẵn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có</a:t>
            </a:r>
            <a:r>
              <a:rPr lang="en-US" sz="1400" b="1" dirty="0">
                <a:latin typeface="+mj-lt"/>
                <a:cs typeface="Arial"/>
              </a:rPr>
              <a:t> </a:t>
            </a:r>
            <a:r>
              <a:rPr lang="en-US" sz="1400" b="1" dirty="0" err="1">
                <a:latin typeface="+mj-lt"/>
                <a:cs typeface="Arial"/>
              </a:rPr>
              <a:t>gồm</a:t>
            </a:r>
            <a:r>
              <a:rPr lang="en-US" sz="1400" b="1" dirty="0">
                <a:latin typeface="+mj-lt"/>
                <a:cs typeface="Arial"/>
              </a:rPr>
              <a:t>:</a:t>
            </a: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dirty="0">
                <a:latin typeface="+mj-lt"/>
                <a:cs typeface="Arial"/>
              </a:rPr>
              <a:t>AZ DB -&gt; </a:t>
            </a:r>
            <a:r>
              <a:rPr lang="en-US" sz="1400" dirty="0" err="1">
                <a:latin typeface="+mj-lt"/>
                <a:cs typeface="Arial"/>
              </a:rPr>
              <a:t>BULanding</a:t>
            </a:r>
            <a:r>
              <a:rPr lang="en-US" sz="1400" dirty="0">
                <a:latin typeface="+mj-lt"/>
                <a:cs typeface="Arial"/>
              </a:rPr>
              <a:t>: data connection, </a:t>
            </a:r>
            <a:r>
              <a:rPr lang="en-US" sz="1400" dirty="0" err="1">
                <a:latin typeface="+mj-lt"/>
                <a:cs typeface="Arial"/>
              </a:rPr>
              <a:t>tạo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Dblink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trên</a:t>
            </a:r>
            <a:r>
              <a:rPr lang="en-US" sz="1400" dirty="0">
                <a:latin typeface="+mj-lt"/>
                <a:cs typeface="Arial"/>
              </a:rPr>
              <a:t> AZ DB </a:t>
            </a:r>
            <a:r>
              <a:rPr lang="en-US" sz="1400" dirty="0" err="1">
                <a:latin typeface="+mj-lt"/>
                <a:cs typeface="Arial"/>
              </a:rPr>
              <a:t>trỏ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tới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BULanding</a:t>
            </a:r>
            <a:r>
              <a:rPr lang="en-US" sz="1400" dirty="0">
                <a:latin typeface="+mj-lt"/>
                <a:cs typeface="Arial"/>
              </a:rPr>
              <a:t>.</a:t>
            </a:r>
            <a:endParaRPr lang="en-US" sz="1400" dirty="0">
              <a:latin typeface="+mj-lt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dirty="0">
                <a:latin typeface="+mj-lt"/>
                <a:cs typeface="Arial"/>
              </a:rPr>
              <a:t>DS Hub -&gt; DSO Platform: </a:t>
            </a:r>
            <a:r>
              <a:rPr lang="en-US" sz="1400" dirty="0" err="1">
                <a:latin typeface="+mj-lt"/>
                <a:cs typeface="Arial"/>
              </a:rPr>
              <a:t>kết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nối</a:t>
            </a:r>
            <a:r>
              <a:rPr lang="en-US" sz="1400" dirty="0">
                <a:latin typeface="+mj-lt"/>
                <a:cs typeface="Arial"/>
              </a:rPr>
              <a:t> https </a:t>
            </a:r>
            <a:r>
              <a:rPr lang="en-US" sz="1400" dirty="0" err="1">
                <a:latin typeface="+mj-lt"/>
                <a:cs typeface="Arial"/>
              </a:rPr>
              <a:t>tới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Git</a:t>
            </a:r>
            <a:r>
              <a:rPr lang="en-US" sz="1400" dirty="0">
                <a:latin typeface="+mj-lt"/>
                <a:cs typeface="Arial"/>
              </a:rPr>
              <a:t> server </a:t>
            </a:r>
            <a:r>
              <a:rPr lang="en-US" sz="1400" dirty="0" err="1">
                <a:latin typeface="+mj-lt"/>
                <a:cs typeface="Arial"/>
              </a:rPr>
              <a:t>để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lưu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trữ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quản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lý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phiên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bản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mã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nguồn</a:t>
            </a:r>
            <a:r>
              <a:rPr lang="en-US" sz="1400" dirty="0">
                <a:latin typeface="+mj-lt"/>
                <a:cs typeface="Arial"/>
              </a:rPr>
              <a:t>.</a:t>
            </a:r>
            <a:endParaRPr lang="en-US" sz="1400" dirty="0">
              <a:latin typeface="+mj-lt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dirty="0">
                <a:latin typeface="+mj-lt"/>
                <a:cs typeface="Arial"/>
              </a:rPr>
              <a:t>DS Hub -&gt; AZ DB: </a:t>
            </a:r>
            <a:r>
              <a:rPr lang="en-US" sz="1400" dirty="0" err="1">
                <a:latin typeface="+mj-lt"/>
                <a:cs typeface="Arial"/>
              </a:rPr>
              <a:t>kết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nối</a:t>
            </a:r>
            <a:r>
              <a:rPr lang="en-US" sz="1400" dirty="0">
                <a:latin typeface="+mj-lt"/>
                <a:cs typeface="Arial"/>
              </a:rPr>
              <a:t> ODBC </a:t>
            </a:r>
            <a:r>
              <a:rPr lang="en-US" sz="1400" dirty="0" err="1">
                <a:latin typeface="+mj-lt"/>
                <a:cs typeface="Arial"/>
              </a:rPr>
              <a:t>tới</a:t>
            </a:r>
            <a:r>
              <a:rPr lang="en-US" sz="1400" dirty="0">
                <a:latin typeface="+mj-lt"/>
                <a:cs typeface="Arial"/>
              </a:rPr>
              <a:t> AZ: </a:t>
            </a:r>
            <a:r>
              <a:rPr lang="en-US" sz="1400" dirty="0" err="1">
                <a:latin typeface="+mj-lt"/>
                <a:cs typeface="Arial"/>
              </a:rPr>
              <a:t>cho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phép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các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thành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phần</a:t>
            </a:r>
            <a:r>
              <a:rPr lang="en-US" sz="1400" dirty="0">
                <a:latin typeface="+mj-lt"/>
                <a:cs typeface="Arial"/>
              </a:rPr>
              <a:t> DS Hub </a:t>
            </a:r>
            <a:r>
              <a:rPr lang="en-US" sz="1400" dirty="0" err="1">
                <a:latin typeface="+mj-lt"/>
                <a:cs typeface="Arial"/>
              </a:rPr>
              <a:t>đọc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 smtClean="0">
                <a:latin typeface="+mj-lt"/>
                <a:cs typeface="Arial"/>
              </a:rPr>
              <a:t>ghi</a:t>
            </a:r>
            <a:r>
              <a:rPr lang="en-US" sz="1400" dirty="0" smtClean="0">
                <a:latin typeface="+mj-lt"/>
                <a:cs typeface="Arial"/>
              </a:rPr>
              <a:t> </a:t>
            </a:r>
            <a:r>
              <a:rPr lang="en-US" sz="1400" dirty="0" err="1" smtClean="0">
                <a:latin typeface="+mj-lt"/>
                <a:cs typeface="Arial"/>
              </a:rPr>
              <a:t>dữ</a:t>
            </a:r>
            <a:r>
              <a:rPr lang="en-US" sz="1400" dirty="0" smtClean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liệu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tại</a:t>
            </a:r>
            <a:r>
              <a:rPr lang="en-US" sz="1400" dirty="0">
                <a:latin typeface="+mj-lt"/>
                <a:cs typeface="Arial"/>
              </a:rPr>
              <a:t> AZ </a:t>
            </a:r>
            <a:r>
              <a:rPr lang="en-US" sz="1400" dirty="0" err="1">
                <a:latin typeface="+mj-lt"/>
                <a:cs typeface="Arial"/>
              </a:rPr>
              <a:t>để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lấy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dữ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liệu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nguồn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lưu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kết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quả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phân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tích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bằng</a:t>
            </a:r>
            <a:r>
              <a:rPr lang="en-US" sz="1400" dirty="0">
                <a:latin typeface="+mj-lt"/>
                <a:cs typeface="Arial"/>
              </a:rPr>
              <a:t> ML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bảng</a:t>
            </a:r>
            <a:r>
              <a:rPr lang="en-US" sz="140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đích</a:t>
            </a:r>
            <a:r>
              <a:rPr lang="en-US" sz="1400" dirty="0">
                <a:latin typeface="+mj-lt"/>
                <a:cs typeface="Arial"/>
              </a:rPr>
              <a:t>.</a:t>
            </a:r>
            <a:endParaRPr lang="en-US" sz="1400" dirty="0">
              <a:latin typeface="+mj-lt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400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Picture 2" descr="A diagram of a data science platform&#10;&#10;AI-generated content may be incorrect.">
            <a:extLst>
              <a:ext uri="{FF2B5EF4-FFF2-40B4-BE49-F238E27FC236}">
                <a16:creationId xmlns:a16="http://schemas.microsoft.com/office/drawing/2014/main" id="{FEC4B598-2D28-95DF-EE6D-B3BB45CE9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98" y="924765"/>
            <a:ext cx="7211545" cy="58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88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06DD-26B0-11DA-368E-FDC15174E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C768CB4-7F2F-B1A6-8077-E92C8B2FB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Times New Roman"/>
                <a:cs typeface="Times New Roman"/>
              </a:rPr>
              <a:t>Data Flow – Luồng Model development</a:t>
            </a:r>
            <a:endParaRPr lang="en-AU" sz="3200">
              <a:solidFill>
                <a:schemeClr val="accent5"/>
              </a:solidFill>
              <a:latin typeface="Times New Roman"/>
              <a:cs typeface="Times New Roman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D115D5-A19F-CF2D-1AC4-78F1B9F8AC15}"/>
              </a:ext>
            </a:extLst>
          </p:cNvPr>
          <p:cNvSpPr/>
          <p:nvPr/>
        </p:nvSpPr>
        <p:spPr>
          <a:xfrm>
            <a:off x="527456" y="723538"/>
            <a:ext cx="113501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812;p104">
            <a:extLst>
              <a:ext uri="{FF2B5EF4-FFF2-40B4-BE49-F238E27FC236}">
                <a16:creationId xmlns:a16="http://schemas.microsoft.com/office/drawing/2014/main" id="{FD025D88-C157-A63D-35D0-FFD2706E1394}"/>
              </a:ext>
            </a:extLst>
          </p:cNvPr>
          <p:cNvSpPr txBox="1"/>
          <p:nvPr/>
        </p:nvSpPr>
        <p:spPr>
          <a:xfrm>
            <a:off x="7726645" y="934804"/>
            <a:ext cx="4150967" cy="575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b="1">
                <a:latin typeface="Calibri (Body)"/>
                <a:cs typeface="Arial"/>
              </a:rPr>
              <a:t>Airflow </a:t>
            </a:r>
            <a:r>
              <a:rPr lang="en-US" sz="1400" b="1" err="1">
                <a:latin typeface="Calibri (Body)"/>
                <a:cs typeface="Arial"/>
              </a:rPr>
              <a:t>quản</a:t>
            </a:r>
            <a:r>
              <a:rPr lang="en-US" sz="1400" b="1">
                <a:latin typeface="Calibri (Body)"/>
                <a:cs typeface="Arial"/>
              </a:rPr>
              <a:t> </a:t>
            </a:r>
            <a:r>
              <a:rPr lang="en-US" sz="1400" b="1" err="1">
                <a:latin typeface="Calibri (Body)"/>
                <a:cs typeface="Arial"/>
              </a:rPr>
              <a:t>lý</a:t>
            </a:r>
            <a:r>
              <a:rPr lang="en-US" sz="1400" b="1">
                <a:latin typeface="Calibri (Body)"/>
                <a:cs typeface="Arial"/>
              </a:rPr>
              <a:t> </a:t>
            </a:r>
            <a:r>
              <a:rPr lang="en-US" sz="1400" b="1" err="1">
                <a:latin typeface="Calibri (Body)"/>
                <a:cs typeface="Arial"/>
              </a:rPr>
              <a:t>và</a:t>
            </a:r>
            <a:r>
              <a:rPr lang="en-US" sz="1400" b="1">
                <a:latin typeface="Calibri (Body)"/>
                <a:cs typeface="Arial"/>
              </a:rPr>
              <a:t> </a:t>
            </a:r>
            <a:r>
              <a:rPr lang="en-US" sz="1400" b="1" err="1">
                <a:latin typeface="Calibri (Body)"/>
                <a:cs typeface="Arial"/>
              </a:rPr>
              <a:t>điều</a:t>
            </a:r>
            <a:r>
              <a:rPr lang="en-US" sz="1400" b="1">
                <a:latin typeface="Calibri (Body)"/>
                <a:cs typeface="Arial"/>
              </a:rPr>
              <a:t> </a:t>
            </a:r>
            <a:r>
              <a:rPr lang="en-US" sz="1400" b="1" err="1">
                <a:latin typeface="Calibri (Body)"/>
                <a:cs typeface="Arial"/>
              </a:rPr>
              <a:t>phối</a:t>
            </a:r>
            <a:r>
              <a:rPr lang="en-US" sz="1400" b="1">
                <a:latin typeface="Calibri (Body)"/>
                <a:cs typeface="Arial"/>
              </a:rPr>
              <a:t> </a:t>
            </a:r>
            <a:r>
              <a:rPr lang="en-US" sz="1400" b="1" err="1">
                <a:latin typeface="Calibri (Body)"/>
                <a:cs typeface="Arial"/>
              </a:rPr>
              <a:t>luồng</a:t>
            </a:r>
            <a:r>
              <a:rPr lang="en-US" sz="1400" b="1">
                <a:latin typeface="Calibri (Body)"/>
                <a:cs typeface="Arial"/>
              </a:rPr>
              <a:t> jobs:</a:t>
            </a: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Calibri (Body)"/>
                <a:cs typeface="Arial"/>
              </a:rPr>
              <a:t>(1) Feature ETL Jobs load </a:t>
            </a:r>
            <a:r>
              <a:rPr lang="en-US" sz="1400" err="1">
                <a:latin typeface="Calibri (Body)"/>
                <a:cs typeface="Arial"/>
              </a:rPr>
              <a:t>dữ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liệu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từ</a:t>
            </a:r>
            <a:r>
              <a:rPr lang="en-US" sz="1400">
                <a:latin typeface="Calibri (Body)"/>
                <a:cs typeface="Arial"/>
              </a:rPr>
              <a:t> RB Mart </a:t>
            </a:r>
            <a:r>
              <a:rPr lang="en-US" sz="1400" err="1">
                <a:latin typeface="Calibri (Body)"/>
                <a:cs typeface="Arial"/>
              </a:rPr>
              <a:t>trên</a:t>
            </a:r>
            <a:r>
              <a:rPr lang="en-US" sz="1400">
                <a:latin typeface="Calibri (Body)"/>
                <a:cs typeface="Arial"/>
              </a:rPr>
              <a:t> AZ zone.</a:t>
            </a:r>
            <a:endParaRPr lang="en-US" sz="1400">
              <a:latin typeface="Calibri (Body)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Calibri (Body)"/>
                <a:ea typeface="Calibri Light"/>
                <a:cs typeface="Arial"/>
              </a:rPr>
              <a:t>(2) Feature ETL Jobs 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tiền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xử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lý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dữ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liệu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và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ghi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vào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vùng</a:t>
            </a:r>
            <a:r>
              <a:rPr lang="en-US" sz="1400">
                <a:latin typeface="Calibri (Body)"/>
                <a:ea typeface="Calibri Light"/>
                <a:cs typeface="Arial"/>
              </a:rPr>
              <a:t> Feature Silver</a:t>
            </a: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Calibri (Body)"/>
                <a:cs typeface="Arial"/>
              </a:rPr>
              <a:t>(3) (4) Feature ETL Jobs </a:t>
            </a:r>
            <a:r>
              <a:rPr lang="en-US" sz="1400" err="1">
                <a:latin typeface="Calibri (Body)"/>
                <a:cs typeface="Arial"/>
              </a:rPr>
              <a:t>thực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hiện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tổng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hợp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dữ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liệu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sinh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ra</a:t>
            </a:r>
            <a:r>
              <a:rPr lang="en-US" sz="1400">
                <a:latin typeface="Calibri (Body)"/>
                <a:cs typeface="Arial"/>
              </a:rPr>
              <a:t> feature Gold. </a:t>
            </a:r>
            <a:r>
              <a:rPr lang="en-US" sz="1400" err="1">
                <a:latin typeface="Calibri (Body)"/>
                <a:cs typeface="Arial"/>
              </a:rPr>
              <a:t>Dữ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liệu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tại</a:t>
            </a:r>
            <a:r>
              <a:rPr lang="en-US" sz="1400">
                <a:latin typeface="Calibri (Body)"/>
                <a:cs typeface="Arial"/>
              </a:rPr>
              <a:t> feature gold </a:t>
            </a:r>
            <a:r>
              <a:rPr lang="en-US" sz="1400" err="1">
                <a:latin typeface="Calibri (Body)"/>
                <a:cs typeface="Arial"/>
              </a:rPr>
              <a:t>đã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sẵn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sàng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làm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đầu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vào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cho</a:t>
            </a:r>
            <a:r>
              <a:rPr lang="en-US" sz="1400">
                <a:latin typeface="Calibri (Body)"/>
                <a:cs typeface="Arial"/>
              </a:rPr>
              <a:t> training Model </a:t>
            </a:r>
            <a:endParaRPr lang="en-US" sz="1400">
              <a:latin typeface="Calibri (Body)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Calibri (Body)"/>
                <a:cs typeface="Arial"/>
              </a:rPr>
              <a:t>(5) (6) Job Label </a:t>
            </a:r>
            <a:r>
              <a:rPr lang="en-US" sz="1400" err="1">
                <a:latin typeface="Calibri (Body)"/>
                <a:cs typeface="Arial"/>
              </a:rPr>
              <a:t>gán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nhãn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dữ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liệu</a:t>
            </a:r>
            <a:r>
              <a:rPr lang="en-US" sz="1400">
                <a:latin typeface="Calibri (Body)"/>
                <a:cs typeface="Arial"/>
              </a:rPr>
              <a:t> </a:t>
            </a:r>
            <a:r>
              <a:rPr lang="en-US" sz="1400" err="1">
                <a:latin typeface="Calibri (Body)"/>
                <a:cs typeface="Arial"/>
              </a:rPr>
              <a:t>để</a:t>
            </a:r>
            <a:r>
              <a:rPr lang="en-US" sz="1400">
                <a:latin typeface="Calibri (Body)"/>
                <a:cs typeface="Arial"/>
              </a:rPr>
              <a:t> training </a:t>
            </a:r>
            <a:r>
              <a:rPr lang="en-US" sz="1400" err="1">
                <a:latin typeface="Calibri (Body)"/>
                <a:cs typeface="Arial"/>
              </a:rPr>
              <a:t>và</a:t>
            </a:r>
            <a:r>
              <a:rPr lang="en-US" sz="1400">
                <a:latin typeface="Calibri (Body)"/>
                <a:cs typeface="Arial"/>
              </a:rPr>
              <a:t> test </a:t>
            </a:r>
            <a:r>
              <a:rPr lang="en-US" sz="1400" err="1">
                <a:latin typeface="Calibri (Body)"/>
                <a:cs typeface="Arial"/>
              </a:rPr>
              <a:t>mô</a:t>
            </a:r>
            <a:r>
              <a:rPr lang="en-US" sz="1400">
                <a:latin typeface="Calibri (Body)"/>
                <a:cs typeface="Arial"/>
              </a:rPr>
              <a:t> </a:t>
            </a:r>
            <a:r>
              <a:rPr lang="en-US" sz="1400" err="1">
                <a:latin typeface="Calibri (Body)"/>
                <a:cs typeface="Arial"/>
              </a:rPr>
              <a:t>hình</a:t>
            </a:r>
            <a:r>
              <a:rPr lang="en-US" sz="1400">
                <a:latin typeface="Calibri (Body)"/>
                <a:cs typeface="Arial"/>
              </a:rPr>
              <a:t> </a:t>
            </a:r>
            <a:endParaRPr lang="en-US" sz="1400">
              <a:latin typeface="Calibri (Body)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Calibri (Body)"/>
                <a:ea typeface="Calibri Light"/>
                <a:cs typeface="Arial"/>
              </a:rPr>
              <a:t>(7) (8) Sau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khi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có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đủ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dữ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liệu</a:t>
            </a:r>
            <a:r>
              <a:rPr lang="en-US" sz="1400">
                <a:latin typeface="Calibri (Body)"/>
                <a:ea typeface="Calibri Light"/>
                <a:cs typeface="Arial"/>
              </a:rPr>
              <a:t> feature Gold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và</a:t>
            </a:r>
            <a:r>
              <a:rPr lang="en-US" sz="1400">
                <a:latin typeface="Calibri (Body)"/>
                <a:ea typeface="Calibri Light"/>
                <a:cs typeface="Arial"/>
              </a:rPr>
              <a:t>  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dữ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liệu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gán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nhãn</a:t>
            </a:r>
            <a:r>
              <a:rPr lang="en-US" sz="1400">
                <a:latin typeface="Calibri (Body)"/>
                <a:ea typeface="Calibri Light"/>
                <a:cs typeface="Arial"/>
              </a:rPr>
              <a:t>, training jobs 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sẽ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được</a:t>
            </a:r>
            <a:r>
              <a:rPr lang="en-US" sz="1400">
                <a:latin typeface="Calibri (Body)"/>
                <a:ea typeface="Calibri Light"/>
                <a:cs typeface="Arial"/>
              </a:rPr>
              <a:t> trigger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để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bắt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đầu</a:t>
            </a:r>
            <a:r>
              <a:rPr lang="en-US" sz="1400">
                <a:latin typeface="Calibri (Body)"/>
                <a:ea typeface="Calibri Light"/>
                <a:cs typeface="Arial"/>
              </a:rPr>
              <a:t> training </a:t>
            </a: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Calibri (Body)"/>
                <a:ea typeface="Calibri Light"/>
                <a:cs typeface="Arial"/>
              </a:rPr>
              <a:t>(9)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Kết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quả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của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quá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trình</a:t>
            </a:r>
            <a:r>
              <a:rPr lang="en-US" sz="1400">
                <a:latin typeface="Calibri (Body)"/>
                <a:ea typeface="Calibri Light"/>
                <a:cs typeface="Arial"/>
              </a:rPr>
              <a:t> training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là</a:t>
            </a:r>
            <a:r>
              <a:rPr lang="en-US" sz="1400">
                <a:latin typeface="Calibri (Body)"/>
                <a:ea typeface="Calibri Light"/>
                <a:cs typeface="Arial"/>
              </a:rPr>
              <a:t> Model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được</a:t>
            </a:r>
            <a:r>
              <a:rPr lang="en-US" sz="1400">
                <a:latin typeface="Calibri (Body)"/>
                <a:ea typeface="Calibri Light"/>
                <a:cs typeface="Arial"/>
              </a:rPr>
              <a:t>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gán</a:t>
            </a:r>
            <a:r>
              <a:rPr lang="en-US" sz="1400">
                <a:latin typeface="Calibri (Body)"/>
                <a:ea typeface="Calibri Light"/>
                <a:cs typeface="Arial"/>
              </a:rPr>
              <a:t> version</a:t>
            </a: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Calibri (Body)"/>
                <a:ea typeface="Calibri Light"/>
                <a:cs typeface="Arial"/>
              </a:rPr>
              <a:t>(10)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Đẩy</a:t>
            </a:r>
            <a:r>
              <a:rPr lang="en-US" sz="1400">
                <a:latin typeface="Calibri (Body)"/>
                <a:ea typeface="Calibri Light"/>
                <a:cs typeface="Arial"/>
              </a:rPr>
              <a:t> Model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từ</a:t>
            </a:r>
            <a:r>
              <a:rPr lang="en-US" sz="1400">
                <a:latin typeface="Calibri (Body)"/>
                <a:ea typeface="Calibri Light"/>
                <a:cs typeface="Arial"/>
              </a:rPr>
              <a:t> repo </a:t>
            </a:r>
            <a:r>
              <a:rPr lang="en-US" sz="1400" err="1">
                <a:latin typeface="Calibri (Body)"/>
                <a:ea typeface="Calibri Light"/>
                <a:cs typeface="Arial"/>
              </a:rPr>
              <a:t>lên</a:t>
            </a:r>
            <a:r>
              <a:rPr lang="en-US" sz="1400">
                <a:latin typeface="Calibri (Body)"/>
                <a:ea typeface="Calibri Light"/>
                <a:cs typeface="Arial"/>
              </a:rPr>
              <a:t>  Model registry </a:t>
            </a: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400">
              <a:latin typeface="Calibri (Body)"/>
              <a:ea typeface="Calibri Light"/>
              <a:cs typeface="Arial"/>
            </a:endParaRPr>
          </a:p>
          <a:p>
            <a:pPr lvl="1" algn="just">
              <a:spcAft>
                <a:spcPts val="600"/>
              </a:spcAft>
            </a:pPr>
            <a:r>
              <a:rPr lang="en-US" sz="1400" i="1">
                <a:latin typeface="Calibri (Body)"/>
                <a:ea typeface="Calibri Light"/>
                <a:cs typeface="Arial"/>
              </a:rPr>
              <a:t>L</a:t>
            </a:r>
            <a:r>
              <a:rPr lang="vi-VN" sz="1400" i="1">
                <a:latin typeface="Calibri (Body)"/>
                <a:ea typeface="Calibri Light"/>
                <a:cs typeface="Arial"/>
              </a:rPr>
              <a:t>uồng Ingest và tranform dữ liệu AZ về feature gồm những trường theo nhu cầu nghiệp vụ phục vụ cho training mô hình</a:t>
            </a:r>
            <a:r>
              <a:rPr lang="en-US" sz="1400" i="1">
                <a:latin typeface="Calibri (Body)"/>
                <a:ea typeface="Calibri Light"/>
                <a:cs typeface="Arial"/>
              </a:rPr>
              <a:t>. </a:t>
            </a:r>
            <a:r>
              <a:rPr lang="vi-VN" sz="1400" i="1">
                <a:latin typeface="Calibri (Body)"/>
                <a:ea typeface="Calibri Light"/>
                <a:cs typeface="Arial"/>
              </a:rPr>
              <a:t>(không </a:t>
            </a:r>
            <a:r>
              <a:rPr lang="en-US" sz="1400" i="1">
                <a:latin typeface="Calibri (Body)"/>
                <a:ea typeface="Calibri Light"/>
                <a:cs typeface="Arial"/>
              </a:rPr>
              <a:t>bao gồm PII</a:t>
            </a:r>
            <a:r>
              <a:rPr lang="vi-VN" sz="1400" i="1">
                <a:latin typeface="Calibri (Body)"/>
                <a:ea typeface="Calibri Light"/>
                <a:cs typeface="Arial"/>
              </a:rPr>
              <a:t>).</a:t>
            </a:r>
            <a:endParaRPr lang="en-US" sz="1400" i="1">
              <a:latin typeface="Calibri (Body)"/>
              <a:ea typeface="Calibri Light"/>
              <a:cs typeface="Arial"/>
            </a:endParaRPr>
          </a:p>
          <a:p>
            <a:pPr lvl="1" algn="just">
              <a:spcAft>
                <a:spcPts val="600"/>
              </a:spcAft>
            </a:pPr>
            <a:endParaRPr lang="en-US" sz="1400">
              <a:latin typeface="Calibri (Body)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400">
              <a:latin typeface="Calibri (Body)"/>
              <a:cs typeface="Arial" panose="020B0604020202020204" pitchFamily="34" charset="0"/>
            </a:endParaRPr>
          </a:p>
        </p:txBody>
      </p:sp>
      <p:pic>
        <p:nvPicPr>
          <p:cNvPr id="4" name="Picture 3" descr="A diagram of a training model&#10;&#10;AI-generated content may be incorrect.">
            <a:extLst>
              <a:ext uri="{FF2B5EF4-FFF2-40B4-BE49-F238E27FC236}">
                <a16:creationId xmlns:a16="http://schemas.microsoft.com/office/drawing/2014/main" id="{38B2FB23-E07F-0879-C809-5C4DF3072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194" y="1042988"/>
            <a:ext cx="7460876" cy="425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06DD-26B0-11DA-368E-FDC15174E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C768CB4-7F2F-B1A6-8077-E92C8B2FB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Times New Roman"/>
                <a:cs typeface="Times New Roman"/>
              </a:rPr>
              <a:t>Data Flow – Luồng Model Inference</a:t>
            </a:r>
            <a:endParaRPr lang="en-AU" sz="3200">
              <a:solidFill>
                <a:schemeClr val="accent5"/>
              </a:solidFill>
              <a:latin typeface="Times New Roman"/>
              <a:cs typeface="Times New Roman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D115D5-A19F-CF2D-1AC4-78F1B9F8AC15}"/>
              </a:ext>
            </a:extLst>
          </p:cNvPr>
          <p:cNvSpPr/>
          <p:nvPr/>
        </p:nvSpPr>
        <p:spPr>
          <a:xfrm>
            <a:off x="527456" y="723538"/>
            <a:ext cx="113501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9B962-A984-C31D-688E-6B3344B25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49" y="1047750"/>
            <a:ext cx="7318001" cy="5311588"/>
          </a:xfrm>
          <a:prstGeom prst="rect">
            <a:avLst/>
          </a:prstGeom>
        </p:spPr>
      </p:pic>
      <p:sp>
        <p:nvSpPr>
          <p:cNvPr id="5" name="Google Shape;812;p104">
            <a:extLst>
              <a:ext uri="{FF2B5EF4-FFF2-40B4-BE49-F238E27FC236}">
                <a16:creationId xmlns:a16="http://schemas.microsoft.com/office/drawing/2014/main" id="{183197C3-ABCD-85B0-4654-C27F098163F9}"/>
              </a:ext>
            </a:extLst>
          </p:cNvPr>
          <p:cNvSpPr txBox="1"/>
          <p:nvPr/>
        </p:nvSpPr>
        <p:spPr>
          <a:xfrm>
            <a:off x="7939557" y="1102892"/>
            <a:ext cx="4150967" cy="575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n-US" sz="1400" b="1">
                <a:latin typeface="+mj-lt"/>
                <a:cs typeface="Arial"/>
              </a:rPr>
              <a:t>Airflow </a:t>
            </a:r>
            <a:r>
              <a:rPr lang="en-US" sz="1400" b="1" err="1">
                <a:latin typeface="+mj-lt"/>
                <a:cs typeface="Arial"/>
              </a:rPr>
              <a:t>quản</a:t>
            </a:r>
            <a:r>
              <a:rPr lang="en-US" sz="1400" b="1">
                <a:latin typeface="+mj-lt"/>
                <a:cs typeface="Arial"/>
              </a:rPr>
              <a:t> </a:t>
            </a:r>
            <a:r>
              <a:rPr lang="en-US" sz="1400" b="1" err="1">
                <a:latin typeface="+mj-lt"/>
                <a:cs typeface="Arial"/>
              </a:rPr>
              <a:t>lý</a:t>
            </a:r>
            <a:r>
              <a:rPr lang="en-US" sz="1400" b="1">
                <a:latin typeface="+mj-lt"/>
                <a:cs typeface="Arial"/>
              </a:rPr>
              <a:t> </a:t>
            </a:r>
            <a:r>
              <a:rPr lang="en-US" sz="1400" b="1" err="1">
                <a:latin typeface="+mj-lt"/>
                <a:cs typeface="Arial"/>
              </a:rPr>
              <a:t>và</a:t>
            </a:r>
            <a:r>
              <a:rPr lang="en-US" sz="1400" b="1">
                <a:latin typeface="+mj-lt"/>
                <a:cs typeface="Arial"/>
              </a:rPr>
              <a:t> </a:t>
            </a:r>
            <a:r>
              <a:rPr lang="en-US" sz="1400" b="1" err="1">
                <a:latin typeface="+mj-lt"/>
                <a:cs typeface="Arial"/>
              </a:rPr>
              <a:t>điều</a:t>
            </a:r>
            <a:r>
              <a:rPr lang="en-US" sz="1400" b="1">
                <a:latin typeface="+mj-lt"/>
                <a:cs typeface="Arial"/>
              </a:rPr>
              <a:t> </a:t>
            </a:r>
            <a:r>
              <a:rPr lang="en-US" sz="1400" b="1" err="1">
                <a:latin typeface="+mj-lt"/>
                <a:cs typeface="Arial"/>
              </a:rPr>
              <a:t>phối</a:t>
            </a:r>
            <a:r>
              <a:rPr lang="en-US" sz="1400" b="1">
                <a:latin typeface="+mj-lt"/>
                <a:cs typeface="Arial"/>
              </a:rPr>
              <a:t> </a:t>
            </a:r>
            <a:r>
              <a:rPr lang="en-US" sz="1400" b="1" err="1">
                <a:latin typeface="+mj-lt"/>
                <a:cs typeface="Arial"/>
              </a:rPr>
              <a:t>luồng</a:t>
            </a:r>
            <a:r>
              <a:rPr lang="en-US" sz="1400" b="1">
                <a:latin typeface="+mj-lt"/>
                <a:cs typeface="Arial"/>
              </a:rPr>
              <a:t> jobs:</a:t>
            </a: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+mj-lt"/>
                <a:cs typeface="Arial"/>
              </a:rPr>
              <a:t>(1) (2) Feature ETL Jobs load </a:t>
            </a:r>
            <a:r>
              <a:rPr lang="en-US" sz="1400" err="1">
                <a:latin typeface="+mj-lt"/>
                <a:cs typeface="Arial"/>
              </a:rPr>
              <a:t>và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xử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lý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dữ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liệu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từ</a:t>
            </a:r>
            <a:r>
              <a:rPr lang="en-US" sz="1400">
                <a:latin typeface="+mj-lt"/>
                <a:cs typeface="Arial"/>
              </a:rPr>
              <a:t> RB Mart </a:t>
            </a:r>
            <a:r>
              <a:rPr lang="en-US" sz="1400" err="1">
                <a:latin typeface="+mj-lt"/>
                <a:cs typeface="Arial"/>
              </a:rPr>
              <a:t>trên</a:t>
            </a:r>
            <a:r>
              <a:rPr lang="en-US" sz="1400">
                <a:latin typeface="+mj-lt"/>
                <a:cs typeface="Arial"/>
              </a:rPr>
              <a:t> AZ zone </a:t>
            </a:r>
            <a:r>
              <a:rPr lang="en-US" sz="1400" err="1">
                <a:latin typeface="+mj-lt"/>
                <a:cs typeface="Arial"/>
              </a:rPr>
              <a:t>và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ghi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xuống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vùng</a:t>
            </a:r>
            <a:r>
              <a:rPr lang="en-US" sz="1400">
                <a:latin typeface="+mj-lt"/>
                <a:cs typeface="Arial"/>
              </a:rPr>
              <a:t> feature Silver.</a:t>
            </a:r>
            <a:endParaRPr lang="en-US" sz="1400">
              <a:latin typeface="+mj-lt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+mj-lt"/>
                <a:cs typeface="Arial"/>
              </a:rPr>
              <a:t>(3) (4) Feature ETL Jobs </a:t>
            </a:r>
            <a:r>
              <a:rPr lang="en-US" sz="1400" err="1">
                <a:latin typeface="+mj-lt"/>
                <a:cs typeface="Arial"/>
              </a:rPr>
              <a:t>thực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hiện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tổng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hợp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dữ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liệu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sinh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ra</a:t>
            </a:r>
            <a:r>
              <a:rPr lang="en-US" sz="1400">
                <a:latin typeface="+mj-lt"/>
                <a:cs typeface="Arial"/>
              </a:rPr>
              <a:t> Feature Gold. </a:t>
            </a:r>
            <a:r>
              <a:rPr lang="en-US" sz="1400" err="1">
                <a:latin typeface="+mj-lt"/>
                <a:cs typeface="Arial"/>
              </a:rPr>
              <a:t>Dữ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liệu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tại</a:t>
            </a:r>
            <a:r>
              <a:rPr lang="en-US" sz="1400">
                <a:latin typeface="+mj-lt"/>
                <a:cs typeface="Arial"/>
              </a:rPr>
              <a:t> feature gold </a:t>
            </a:r>
            <a:r>
              <a:rPr lang="en-US" sz="1400" err="1">
                <a:latin typeface="+mj-lt"/>
                <a:cs typeface="Arial"/>
              </a:rPr>
              <a:t>đã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sẵn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sàng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làm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đầu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vào</a:t>
            </a:r>
            <a:r>
              <a:rPr lang="en-US" sz="1400">
                <a:latin typeface="+mj-lt"/>
                <a:cs typeface="Arial"/>
              </a:rPr>
              <a:t> </a:t>
            </a:r>
            <a:r>
              <a:rPr lang="en-US" sz="1400" err="1">
                <a:latin typeface="+mj-lt"/>
                <a:cs typeface="Arial"/>
              </a:rPr>
              <a:t>cho</a:t>
            </a:r>
            <a:r>
              <a:rPr lang="en-US" sz="1400">
                <a:latin typeface="+mj-lt"/>
                <a:cs typeface="Arial"/>
              </a:rPr>
              <a:t> job batch </a:t>
            </a:r>
            <a:r>
              <a:rPr lang="en-US" sz="1400" err="1">
                <a:latin typeface="+mj-lt"/>
                <a:cs typeface="Arial"/>
              </a:rPr>
              <a:t>scori</a:t>
            </a:r>
            <a:r>
              <a:rPr lang="en-US" sz="1400">
                <a:latin typeface="+mj-lt"/>
                <a:cs typeface="Arial"/>
              </a:rPr>
              <a:t>ng </a:t>
            </a:r>
            <a:endParaRPr lang="en-US" sz="1400">
              <a:latin typeface="+mj-lt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+mj-lt"/>
                <a:ea typeface="Calibri Light"/>
                <a:cs typeface="Arial"/>
              </a:rPr>
              <a:t>(5) (6) Sau </a:t>
            </a:r>
            <a:r>
              <a:rPr lang="en-US" sz="1400" err="1">
                <a:latin typeface="+mj-lt"/>
                <a:ea typeface="Calibri Light"/>
                <a:cs typeface="Arial"/>
              </a:rPr>
              <a:t>khi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có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đủ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dữ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liệu</a:t>
            </a:r>
            <a:r>
              <a:rPr lang="en-US" sz="1400">
                <a:latin typeface="+mj-lt"/>
                <a:ea typeface="Calibri Light"/>
                <a:cs typeface="Arial"/>
              </a:rPr>
              <a:t> feature Gold. Batch scoring jobs </a:t>
            </a:r>
            <a:r>
              <a:rPr lang="en-US" sz="1400" err="1">
                <a:latin typeface="+mj-lt"/>
                <a:ea typeface="Calibri Light"/>
                <a:cs typeface="Arial"/>
              </a:rPr>
              <a:t>sẽ</a:t>
            </a:r>
            <a:r>
              <a:rPr lang="en-US" sz="1400">
                <a:latin typeface="+mj-lt"/>
                <a:ea typeface="Calibri Light"/>
                <a:cs typeface="Arial"/>
              </a:rPr>
              <a:t> load Model </a:t>
            </a:r>
            <a:r>
              <a:rPr lang="en-US" sz="1400" err="1">
                <a:latin typeface="+mj-lt"/>
                <a:ea typeface="Calibri Light"/>
                <a:cs typeface="Arial"/>
              </a:rPr>
              <a:t>từ</a:t>
            </a:r>
            <a:r>
              <a:rPr lang="en-US" sz="1400">
                <a:latin typeface="+mj-lt"/>
                <a:ea typeface="Calibri Light"/>
                <a:cs typeface="Arial"/>
              </a:rPr>
              <a:t> repo </a:t>
            </a:r>
            <a:r>
              <a:rPr lang="en-US" sz="1400" err="1">
                <a:latin typeface="+mj-lt"/>
                <a:ea typeface="Calibri Light"/>
                <a:cs typeface="Arial"/>
              </a:rPr>
              <a:t>để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bắt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đầu</a:t>
            </a:r>
            <a:r>
              <a:rPr lang="en-US" sz="1400">
                <a:latin typeface="+mj-lt"/>
                <a:ea typeface="Calibri Light"/>
                <a:cs typeface="Arial"/>
              </a:rPr>
              <a:t> </a:t>
            </a:r>
            <a:r>
              <a:rPr lang="en-US" sz="1400" err="1">
                <a:latin typeface="+mj-lt"/>
                <a:ea typeface="Calibri Light"/>
                <a:cs typeface="Arial"/>
              </a:rPr>
              <a:t>chấm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điểm</a:t>
            </a:r>
            <a:endParaRPr lang="en-US" sz="1400">
              <a:latin typeface="+mj-lt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>
                <a:latin typeface="+mj-lt"/>
                <a:ea typeface="Calibri Light"/>
                <a:cs typeface="Arial"/>
              </a:rPr>
              <a:t>(7) </a:t>
            </a:r>
            <a:r>
              <a:rPr lang="en-US" sz="1400" err="1">
                <a:latin typeface="+mj-lt"/>
                <a:ea typeface="Calibri Light"/>
                <a:cs typeface="Arial"/>
              </a:rPr>
              <a:t>Kết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quả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của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quá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trình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chấm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điểm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được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lưu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về</a:t>
            </a:r>
            <a:r>
              <a:rPr lang="en-US" sz="1400">
                <a:latin typeface="+mj-lt"/>
                <a:ea typeface="Calibri Light"/>
                <a:cs typeface="Arial"/>
              </a:rPr>
              <a:t> RB Mart </a:t>
            </a:r>
            <a:r>
              <a:rPr lang="en-US" sz="1400" err="1">
                <a:latin typeface="+mj-lt"/>
                <a:ea typeface="Calibri Light"/>
                <a:cs typeface="Arial"/>
              </a:rPr>
              <a:t>cho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các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ứng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dụng</a:t>
            </a:r>
            <a:r>
              <a:rPr lang="en-US" sz="1400">
                <a:latin typeface="+mj-lt"/>
                <a:ea typeface="Calibri Light"/>
                <a:cs typeface="Arial"/>
              </a:rPr>
              <a:t> downstream </a:t>
            </a:r>
            <a:r>
              <a:rPr lang="en-US" sz="1400" err="1">
                <a:latin typeface="+mj-lt"/>
                <a:ea typeface="Calibri Light"/>
                <a:cs typeface="Arial"/>
              </a:rPr>
              <a:t>khai</a:t>
            </a:r>
            <a:r>
              <a:rPr lang="en-US" sz="1400">
                <a:latin typeface="+mj-lt"/>
                <a:ea typeface="Calibri Light"/>
                <a:cs typeface="Arial"/>
              </a:rPr>
              <a:t> </a:t>
            </a:r>
            <a:r>
              <a:rPr lang="en-US" sz="1400" err="1">
                <a:latin typeface="+mj-lt"/>
                <a:ea typeface="Calibri Light"/>
                <a:cs typeface="Arial"/>
              </a:rPr>
              <a:t>thác</a:t>
            </a:r>
            <a:endParaRPr lang="en-US" sz="1400">
              <a:latin typeface="+mj-lt"/>
              <a:ea typeface="Calibri Light"/>
              <a:cs typeface="Arial"/>
            </a:endParaRPr>
          </a:p>
          <a:p>
            <a:pPr lvl="1" algn="just">
              <a:spcAft>
                <a:spcPts val="600"/>
              </a:spcAft>
            </a:pPr>
            <a:endParaRPr lang="en-US" sz="1400">
              <a:latin typeface="+mj-lt"/>
              <a:ea typeface="Calibri Light"/>
              <a:cs typeface="Arial"/>
            </a:endParaRPr>
          </a:p>
          <a:p>
            <a:pPr lvl="1" algn="just">
              <a:spcAft>
                <a:spcPts val="600"/>
              </a:spcAft>
            </a:pPr>
            <a:endParaRPr lang="en-US" sz="1400">
              <a:latin typeface="+mj-lt"/>
              <a:ea typeface="Calibri Light"/>
              <a:cs typeface="Arial"/>
            </a:endParaRPr>
          </a:p>
          <a:p>
            <a:pPr marL="742950" lvl="1" indent="-285750" algn="just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40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15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4BC13-E12D-0B44-A2E8-C99A9DF77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605D2F7-8911-5476-A366-9D2885A37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+mn-lt"/>
                <a:cs typeface="Times New Roman" panose="02020603050405020304" pitchFamily="18" charset="0"/>
              </a:rPr>
              <a:t>Feature store</a:t>
            </a:r>
            <a:endParaRPr lang="en-AU" sz="3200">
              <a:solidFill>
                <a:schemeClr val="accent5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A3978E-15F2-014A-FCD2-F088DE17CE20}"/>
              </a:ext>
            </a:extLst>
          </p:cNvPr>
          <p:cNvSpPr/>
          <p:nvPr/>
        </p:nvSpPr>
        <p:spPr>
          <a:xfrm>
            <a:off x="527456" y="723538"/>
            <a:ext cx="1049271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8DA6908-9C52-C86A-1E47-641060478848}"/>
              </a:ext>
            </a:extLst>
          </p:cNvPr>
          <p:cNvGraphicFramePr>
            <a:graphicFrameLocks noGrp="1"/>
          </p:cNvGraphicFramePr>
          <p:nvPr/>
        </p:nvGraphicFramePr>
        <p:xfrm>
          <a:off x="769107" y="3041887"/>
          <a:ext cx="4585318" cy="316570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516352">
                  <a:extLst>
                    <a:ext uri="{9D8B030D-6E8A-4147-A177-3AD203B41FA5}">
                      <a16:colId xmlns:a16="http://schemas.microsoft.com/office/drawing/2014/main" val="400792152"/>
                    </a:ext>
                  </a:extLst>
                </a:gridCol>
                <a:gridCol w="2068966">
                  <a:extLst>
                    <a:ext uri="{9D8B030D-6E8A-4147-A177-3AD203B41FA5}">
                      <a16:colId xmlns:a16="http://schemas.microsoft.com/office/drawing/2014/main" val="555775234"/>
                    </a:ext>
                  </a:extLst>
                </a:gridCol>
              </a:tblGrid>
              <a:tr h="422509">
                <a:tc>
                  <a:txBody>
                    <a:bodyPr/>
                    <a:lstStyle/>
                    <a:p>
                      <a:r>
                        <a:rPr lang="en-US"/>
                        <a:t>Nhóm domain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Số lượng feature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677249"/>
                  </a:ext>
                </a:extLst>
              </a:tr>
              <a:tr h="220812">
                <a:tc>
                  <a:txBody>
                    <a:bodyPr/>
                    <a:lstStyle/>
                    <a:p>
                      <a:r>
                        <a:rPr lang="en-US" sz="1400" b="0"/>
                        <a:t>Demographics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50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6580928"/>
                  </a:ext>
                </a:extLst>
              </a:tr>
              <a:tr h="220812">
                <a:tc>
                  <a:txBody>
                    <a:bodyPr/>
                    <a:lstStyle/>
                    <a:p>
                      <a:r>
                        <a:rPr lang="en-US" sz="1400" b="0"/>
                        <a:t>Casa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512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6215114"/>
                  </a:ext>
                </a:extLst>
              </a:tr>
              <a:tr h="220812">
                <a:tc>
                  <a:txBody>
                    <a:bodyPr/>
                    <a:lstStyle/>
                    <a:p>
                      <a:r>
                        <a:rPr lang="en-US" sz="1400" b="0"/>
                        <a:t>FD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384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978562"/>
                  </a:ext>
                </a:extLst>
              </a:tr>
              <a:tr h="220812">
                <a:tc>
                  <a:txBody>
                    <a:bodyPr/>
                    <a:lstStyle/>
                    <a:p>
                      <a:r>
                        <a:rPr lang="en-US" sz="1400" b="0"/>
                        <a:t>Bond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83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7573765"/>
                  </a:ext>
                </a:extLst>
              </a:tr>
              <a:tr h="220812">
                <a:tc>
                  <a:txBody>
                    <a:bodyPr/>
                    <a:lstStyle/>
                    <a:p>
                      <a:r>
                        <a:rPr lang="en-US" sz="1400" b="0"/>
                        <a:t>Credit card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1 024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4589088"/>
                  </a:ext>
                </a:extLst>
              </a:tr>
              <a:tr h="220812">
                <a:tc>
                  <a:txBody>
                    <a:bodyPr/>
                    <a:lstStyle/>
                    <a:p>
                      <a:r>
                        <a:rPr lang="en-US" sz="1400" b="0"/>
                        <a:t>Debit card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768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4087841"/>
                  </a:ext>
                </a:extLst>
              </a:tr>
              <a:tr h="220812">
                <a:tc>
                  <a:txBody>
                    <a:bodyPr/>
                    <a:lstStyle/>
                    <a:p>
                      <a:r>
                        <a:rPr lang="en-US" sz="1400" b="0"/>
                        <a:t>Loan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384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967890"/>
                  </a:ext>
                </a:extLst>
              </a:tr>
              <a:tr h="220812">
                <a:tc>
                  <a:txBody>
                    <a:bodyPr/>
                    <a:lstStyle/>
                    <a:p>
                      <a:r>
                        <a:rPr lang="en-US" sz="1400" b="0"/>
                        <a:t>OD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64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9993584"/>
                  </a:ext>
                </a:extLst>
              </a:tr>
              <a:tr h="220812">
                <a:tc>
                  <a:txBody>
                    <a:bodyPr/>
                    <a:lstStyle/>
                    <a:p>
                      <a:r>
                        <a:rPr lang="en-US" sz="1400" b="1"/>
                        <a:t>Total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3 269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49621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2C7AF7B-DF83-B89A-0C0D-3713B59A7C25}"/>
              </a:ext>
            </a:extLst>
          </p:cNvPr>
          <p:cNvSpPr txBox="1"/>
          <p:nvPr/>
        </p:nvSpPr>
        <p:spPr>
          <a:xfrm>
            <a:off x="769108" y="831494"/>
            <a:ext cx="10251063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/>
              <a:t>Data storage: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Tổng</a:t>
            </a:r>
            <a:r>
              <a:rPr lang="en-US"/>
              <a:t> </a:t>
            </a:r>
            <a:r>
              <a:rPr lang="en-US" err="1"/>
              <a:t>số</a:t>
            </a:r>
            <a:r>
              <a:rPr lang="en-US"/>
              <a:t> feature </a:t>
            </a:r>
            <a:r>
              <a:rPr lang="en-US" err="1"/>
              <a:t>hiện</a:t>
            </a:r>
            <a:r>
              <a:rPr lang="en-US"/>
              <a:t> </a:t>
            </a:r>
            <a:r>
              <a:rPr lang="en-US" err="1"/>
              <a:t>hữu</a:t>
            </a:r>
            <a:r>
              <a:rPr lang="en-US"/>
              <a:t>: </a:t>
            </a:r>
            <a:r>
              <a:rPr lang="en-US" b="1"/>
              <a:t>3269. </a:t>
            </a:r>
            <a:r>
              <a:rPr lang="en-US" b="1" err="1"/>
              <a:t>Dự</a:t>
            </a:r>
            <a:r>
              <a:rPr lang="en-US" b="1"/>
              <a:t> </a:t>
            </a:r>
            <a:r>
              <a:rPr lang="en-US" b="1" err="1"/>
              <a:t>kiến</a:t>
            </a:r>
            <a:r>
              <a:rPr lang="en-US" b="1"/>
              <a:t> </a:t>
            </a:r>
            <a:r>
              <a:rPr lang="en-US" b="1" err="1"/>
              <a:t>tăng</a:t>
            </a:r>
            <a:r>
              <a:rPr lang="en-US" b="1"/>
              <a:t> </a:t>
            </a:r>
            <a:r>
              <a:rPr lang="en-US" b="1" err="1"/>
              <a:t>lên</a:t>
            </a:r>
            <a:r>
              <a:rPr lang="en-US" b="1"/>
              <a:t> </a:t>
            </a:r>
            <a:r>
              <a:rPr lang="en-US" b="1" err="1"/>
              <a:t>khoảng</a:t>
            </a:r>
            <a:r>
              <a:rPr lang="en-US" b="1"/>
              <a:t> 7 000 features </a:t>
            </a:r>
            <a:r>
              <a:rPr lang="en-US" b="1" err="1"/>
              <a:t>trong</a:t>
            </a:r>
            <a:r>
              <a:rPr lang="en-US" b="1"/>
              <a:t> 2026</a:t>
            </a:r>
            <a:endParaRPr lang="en-US" b="1"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>
                <a:ea typeface="Calibri"/>
                <a:cs typeface="Calibri"/>
              </a:rPr>
              <a:t>Thời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gian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lưu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trữ</a:t>
            </a:r>
            <a:r>
              <a:rPr lang="en-US">
                <a:ea typeface="Calibri"/>
                <a:cs typeface="Calibri"/>
              </a:rPr>
              <a:t> feature store: 3 </a:t>
            </a:r>
            <a:r>
              <a:rPr lang="en-US" err="1">
                <a:ea typeface="Calibri"/>
                <a:cs typeface="Calibri"/>
              </a:rPr>
              <a:t>năm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xóa</a:t>
            </a:r>
            <a:r>
              <a:rPr lang="en-US">
                <a:ea typeface="Calibri"/>
                <a:cs typeface="Calibri"/>
              </a:rPr>
              <a:t> quay </a:t>
            </a:r>
            <a:r>
              <a:rPr lang="en-US" err="1">
                <a:ea typeface="Calibri"/>
                <a:cs typeface="Calibri"/>
              </a:rPr>
              <a:t>vòng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không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cần</a:t>
            </a:r>
            <a:r>
              <a:rPr lang="en-US">
                <a:ea typeface="Calibri"/>
                <a:cs typeface="Calibri"/>
              </a:rPr>
              <a:t> backup </a:t>
            </a:r>
            <a:r>
              <a:rPr lang="en-US" err="1">
                <a:ea typeface="Calibri"/>
                <a:cs typeface="Calibri"/>
              </a:rPr>
              <a:t>dữ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liệu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Sizing: Data </a:t>
            </a:r>
            <a:r>
              <a:rPr lang="en-US" err="1"/>
              <a:t>từ</a:t>
            </a:r>
            <a:r>
              <a:rPr lang="en-US"/>
              <a:t> 202401 </a:t>
            </a:r>
            <a:r>
              <a:rPr lang="en-US" err="1"/>
              <a:t>đến</a:t>
            </a:r>
            <a:r>
              <a:rPr lang="en-US"/>
              <a:t> nay, incremental monthly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Tần</a:t>
            </a:r>
            <a:r>
              <a:rPr lang="en-US"/>
              <a:t> </a:t>
            </a:r>
            <a:r>
              <a:rPr lang="en-US" err="1"/>
              <a:t>suất</a:t>
            </a:r>
            <a:r>
              <a:rPr lang="en-US"/>
              <a:t> </a:t>
            </a:r>
            <a:r>
              <a:rPr lang="en-US" err="1"/>
              <a:t>cập</a:t>
            </a:r>
            <a:r>
              <a:rPr lang="en-US"/>
              <a:t> </a:t>
            </a:r>
            <a:r>
              <a:rPr lang="en-US" err="1"/>
              <a:t>nhật</a:t>
            </a:r>
            <a:r>
              <a:rPr lang="en-US"/>
              <a:t>: </a:t>
            </a:r>
            <a:r>
              <a:rPr lang="en-US" err="1"/>
              <a:t>định</a:t>
            </a:r>
            <a:r>
              <a:rPr lang="en-US"/>
              <a:t> </a:t>
            </a:r>
            <a:r>
              <a:rPr lang="en-US" err="1"/>
              <a:t>kỳ</a:t>
            </a:r>
            <a:r>
              <a:rPr lang="en-US"/>
              <a:t> </a:t>
            </a:r>
            <a:r>
              <a:rPr lang="en-US" err="1"/>
              <a:t>hàng</a:t>
            </a:r>
            <a:r>
              <a:rPr lang="en-US"/>
              <a:t> tháng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Hình</a:t>
            </a:r>
            <a:r>
              <a:rPr lang="en-US"/>
              <a:t> </a:t>
            </a:r>
            <a:r>
              <a:rPr lang="en-US" err="1"/>
              <a:t>thức</a:t>
            </a:r>
            <a:r>
              <a:rPr lang="en-US"/>
              <a:t> </a:t>
            </a:r>
            <a:r>
              <a:rPr lang="en-US" err="1"/>
              <a:t>lưu</a:t>
            </a:r>
            <a:r>
              <a:rPr lang="en-US"/>
              <a:t> </a:t>
            </a:r>
            <a:r>
              <a:rPr lang="en-US" err="1"/>
              <a:t>trữ</a:t>
            </a:r>
            <a:r>
              <a:rPr lang="en-US"/>
              <a:t>: file *.parquet </a:t>
            </a:r>
            <a:r>
              <a:rPr lang="en-US" err="1"/>
              <a:t>trên</a:t>
            </a:r>
            <a:r>
              <a:rPr lang="en-US"/>
              <a:t> Data Science Hub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Feature store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lưu</a:t>
            </a:r>
            <a:r>
              <a:rPr lang="en-US"/>
              <a:t> </a:t>
            </a:r>
            <a:r>
              <a:rPr lang="en-US" err="1"/>
              <a:t>trữ</a:t>
            </a:r>
            <a:r>
              <a:rPr lang="en-US"/>
              <a:t> incremental </a:t>
            </a:r>
            <a:r>
              <a:rPr lang="en-US" err="1"/>
              <a:t>sau</a:t>
            </a:r>
            <a:r>
              <a:rPr lang="en-US"/>
              <a:t> </a:t>
            </a:r>
            <a:r>
              <a:rPr lang="en-US" err="1"/>
              <a:t>mỗi</a:t>
            </a:r>
            <a:r>
              <a:rPr lang="en-US"/>
              <a:t> </a:t>
            </a:r>
            <a:r>
              <a:rPr lang="en-US" err="1"/>
              <a:t>lần</a:t>
            </a:r>
            <a:r>
              <a:rPr lang="en-US"/>
              <a:t> </a:t>
            </a:r>
            <a:r>
              <a:rPr lang="en-US" err="1"/>
              <a:t>cập</a:t>
            </a:r>
            <a:r>
              <a:rPr lang="en-US"/>
              <a:t> </a:t>
            </a:r>
            <a:r>
              <a:rPr lang="en-US" err="1"/>
              <a:t>nhật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3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06DD-26B0-11DA-368E-FDC15174E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C768CB4-7F2F-B1A6-8077-E92C8B2FB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Times New Roman"/>
                <a:cs typeface="Times New Roman"/>
              </a:rPr>
              <a:t>Deployment Architecture</a:t>
            </a:r>
            <a:endParaRPr lang="en-AU" sz="3200">
              <a:solidFill>
                <a:schemeClr val="accent5"/>
              </a:solidFill>
              <a:latin typeface="Times New Roman"/>
              <a:cs typeface="Times New Roman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D115D5-A19F-CF2D-1AC4-78F1B9F8AC15}"/>
              </a:ext>
            </a:extLst>
          </p:cNvPr>
          <p:cNvSpPr/>
          <p:nvPr/>
        </p:nvSpPr>
        <p:spPr>
          <a:xfrm>
            <a:off x="527456" y="723538"/>
            <a:ext cx="113501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812;p104">
            <a:extLst>
              <a:ext uri="{FF2B5EF4-FFF2-40B4-BE49-F238E27FC236}">
                <a16:creationId xmlns:a16="http://schemas.microsoft.com/office/drawing/2014/main" id="{FD025D88-C157-A63D-35D0-FFD2706E1394}"/>
              </a:ext>
            </a:extLst>
          </p:cNvPr>
          <p:cNvSpPr txBox="1"/>
          <p:nvPr/>
        </p:nvSpPr>
        <p:spPr>
          <a:xfrm>
            <a:off x="8709891" y="2605355"/>
            <a:ext cx="2977900" cy="46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n-US" sz="1400" b="1">
                <a:latin typeface="+mj-lt"/>
                <a:cs typeface="Arial" panose="020B0604020202020204" pitchFamily="34" charset="0"/>
              </a:rPr>
              <a:t>Không có thay đổi về kiến trúc triển khai và phát sinh thêm hạ tầng mới.</a:t>
            </a:r>
            <a:endParaRPr lang="en-US" sz="140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B910210-2605-61C3-FD96-51D422EDF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54" y="822232"/>
            <a:ext cx="7986431" cy="586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221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06DD-26B0-11DA-368E-FDC15174E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C768CB4-7F2F-B1A6-8077-E92C8B2FB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Times New Roman"/>
                <a:cs typeface="Times New Roman"/>
              </a:rPr>
              <a:t>Tech stack</a:t>
            </a:r>
            <a:endParaRPr lang="en-AU" sz="3200">
              <a:solidFill>
                <a:schemeClr val="accent5"/>
              </a:solidFill>
              <a:latin typeface="Times New Roman"/>
              <a:cs typeface="Times New Roman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D115D5-A19F-CF2D-1AC4-78F1B9F8AC15}"/>
              </a:ext>
            </a:extLst>
          </p:cNvPr>
          <p:cNvSpPr/>
          <p:nvPr/>
        </p:nvSpPr>
        <p:spPr>
          <a:xfrm>
            <a:off x="527456" y="723538"/>
            <a:ext cx="113501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812;p104">
            <a:extLst>
              <a:ext uri="{FF2B5EF4-FFF2-40B4-BE49-F238E27FC236}">
                <a16:creationId xmlns:a16="http://schemas.microsoft.com/office/drawing/2014/main" id="{FD025D88-C157-A63D-35D0-FFD2706E1394}"/>
              </a:ext>
            </a:extLst>
          </p:cNvPr>
          <p:cNvSpPr txBox="1"/>
          <p:nvPr/>
        </p:nvSpPr>
        <p:spPr>
          <a:xfrm>
            <a:off x="655782" y="6226010"/>
            <a:ext cx="10880436" cy="46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n-US" sz="1400" b="1">
                <a:latin typeface="+mj-lt"/>
                <a:cs typeface="Arial" panose="020B0604020202020204" pitchFamily="34" charset="0"/>
              </a:rPr>
              <a:t>Không phát sinh tech stack mới, các công nghệ sẵn có gồm: </a:t>
            </a:r>
            <a:r>
              <a:rPr lang="en-US" sz="1400" err="1">
                <a:latin typeface="+mj-lt"/>
                <a:cs typeface="Arial" panose="020B0604020202020204" pitchFamily="34" charset="0"/>
              </a:rPr>
              <a:t>JupyterLab</a:t>
            </a:r>
            <a:r>
              <a:rPr lang="en-US" sz="1400">
                <a:latin typeface="+mj-lt"/>
                <a:cs typeface="Arial" panose="020B0604020202020204" pitchFamily="34" charset="0"/>
              </a:rPr>
              <a:t> server, Window Server File, </a:t>
            </a:r>
            <a:r>
              <a:rPr lang="en-US" sz="1400" err="1">
                <a:latin typeface="+mj-lt"/>
                <a:cs typeface="Arial" panose="020B0604020202020204" pitchFamily="34" charset="0"/>
              </a:rPr>
              <a:t>Aifrlow</a:t>
            </a:r>
            <a:r>
              <a:rPr lang="en-US" sz="1400">
                <a:latin typeface="+mj-lt"/>
                <a:cs typeface="Arial" panose="020B0604020202020204" pitchFamily="34" charset="0"/>
              </a:rPr>
              <a:t>, Python library, Power BI Server, Oracle Database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027" y="746397"/>
            <a:ext cx="9259946" cy="545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9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CA80F4-A8CB-6CE2-37B8-37BA97169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1316B6-8658-156E-E761-B556AA2A3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36" y="53511"/>
            <a:ext cx="11082528" cy="384721"/>
          </a:xfrm>
        </p:spPr>
        <p:txBody>
          <a:bodyPr/>
          <a:lstStyle/>
          <a:p>
            <a:r>
              <a:rPr lang="en-US"/>
              <a:t>QLYC-9071| Customer Segmentation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EEE97AE-07C9-4E66-AF6D-25AB79327139}"/>
              </a:ext>
            </a:extLst>
          </p:cNvPr>
          <p:cNvSpPr txBox="1"/>
          <p:nvPr/>
        </p:nvSpPr>
        <p:spPr>
          <a:xfrm>
            <a:off x="177350" y="465240"/>
            <a:ext cx="11723005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/>
              <a:t>Pain point: </a:t>
            </a:r>
            <a:r>
              <a:rPr lang="en-US" sz="1200"/>
              <a:t>84% </a:t>
            </a:r>
            <a:r>
              <a:rPr lang="en-US" sz="1200" err="1"/>
              <a:t>khách</a:t>
            </a:r>
            <a:r>
              <a:rPr lang="en-US" sz="1200"/>
              <a:t> </a:t>
            </a:r>
            <a:r>
              <a:rPr lang="en-US" sz="1200" err="1"/>
              <a:t>hàng</a:t>
            </a:r>
            <a:r>
              <a:rPr lang="en-US" sz="1200"/>
              <a:t> RB </a:t>
            </a:r>
            <a:r>
              <a:rPr lang="en-US" sz="1200" err="1"/>
              <a:t>không</a:t>
            </a:r>
            <a:r>
              <a:rPr lang="en-US" sz="1200"/>
              <a:t> </a:t>
            </a:r>
            <a:r>
              <a:rPr lang="en-US" sz="1200" err="1"/>
              <a:t>đủ</a:t>
            </a:r>
            <a:r>
              <a:rPr lang="en-US" sz="1200"/>
              <a:t> </a:t>
            </a:r>
            <a:r>
              <a:rPr lang="en-US" sz="1200" err="1"/>
              <a:t>thông</a:t>
            </a:r>
            <a:r>
              <a:rPr lang="en-US" sz="1200"/>
              <a:t> tin </a:t>
            </a:r>
            <a:r>
              <a:rPr lang="en-US" sz="1200" err="1"/>
              <a:t>để</a:t>
            </a:r>
            <a:r>
              <a:rPr lang="en-US" sz="1200"/>
              <a:t> </a:t>
            </a:r>
            <a:r>
              <a:rPr lang="en-US" sz="1200" err="1"/>
              <a:t>phân</a:t>
            </a:r>
            <a:r>
              <a:rPr lang="en-US" sz="1200"/>
              <a:t> </a:t>
            </a:r>
            <a:r>
              <a:rPr lang="en-US" sz="1200" err="1"/>
              <a:t>khúc</a:t>
            </a:r>
            <a:r>
              <a:rPr lang="en-US" sz="1200"/>
              <a:t> </a:t>
            </a:r>
            <a:r>
              <a:rPr lang="en-US" sz="1200" err="1"/>
              <a:t>kinh</a:t>
            </a:r>
            <a:r>
              <a:rPr lang="en-US" sz="1200"/>
              <a:t> </a:t>
            </a:r>
            <a:r>
              <a:rPr lang="en-US" sz="1200" err="1"/>
              <a:t>tế</a:t>
            </a:r>
            <a:r>
              <a:rPr lang="en-US" sz="1200"/>
              <a:t>, </a:t>
            </a:r>
            <a:r>
              <a:rPr lang="en-US" sz="1200" err="1"/>
              <a:t>gọi</a:t>
            </a:r>
            <a:r>
              <a:rPr lang="en-US" sz="1200"/>
              <a:t> </a:t>
            </a:r>
            <a:r>
              <a:rPr lang="en-US" sz="1200" err="1"/>
              <a:t>là</a:t>
            </a:r>
            <a:r>
              <a:rPr lang="en-US" sz="1200"/>
              <a:t> </a:t>
            </a:r>
            <a:r>
              <a:rPr lang="en-US" sz="1200" err="1"/>
              <a:t>nhóm</a:t>
            </a:r>
            <a:r>
              <a:rPr lang="en-US" sz="1200"/>
              <a:t> KH Non-info</a:t>
            </a:r>
          </a:p>
          <a:p>
            <a:pPr>
              <a:spcAft>
                <a:spcPts val="600"/>
              </a:spcAft>
            </a:pPr>
            <a:r>
              <a:rPr lang="en-US" sz="1200" b="1" err="1"/>
              <a:t>Giải</a:t>
            </a:r>
            <a:r>
              <a:rPr lang="en-US" sz="1200" b="1"/>
              <a:t> </a:t>
            </a:r>
            <a:r>
              <a:rPr lang="en-US" sz="1200" b="1" err="1"/>
              <a:t>pháp</a:t>
            </a:r>
            <a:r>
              <a:rPr lang="en-US" sz="1200"/>
              <a:t>: </a:t>
            </a:r>
            <a:r>
              <a:rPr lang="en-US" sz="1200" err="1"/>
              <a:t>Xây</a:t>
            </a:r>
            <a:r>
              <a:rPr lang="en-US" sz="1200"/>
              <a:t> </a:t>
            </a:r>
            <a:r>
              <a:rPr lang="en-US" sz="1200" err="1"/>
              <a:t>dựng</a:t>
            </a:r>
            <a:r>
              <a:rPr lang="en-US" sz="1200"/>
              <a:t> ML Models </a:t>
            </a:r>
            <a:r>
              <a:rPr lang="en-US" sz="1200" err="1"/>
              <a:t>dự</a:t>
            </a:r>
            <a:r>
              <a:rPr lang="en-US" sz="1200"/>
              <a:t> </a:t>
            </a:r>
            <a:r>
              <a:rPr lang="en-US" sz="1200" err="1"/>
              <a:t>báo</a:t>
            </a:r>
            <a:r>
              <a:rPr lang="en-US" sz="1200"/>
              <a:t> KH Non-info </a:t>
            </a:r>
            <a:r>
              <a:rPr lang="en-US" sz="1200" err="1"/>
              <a:t>có</a:t>
            </a:r>
            <a:r>
              <a:rPr lang="en-US" sz="1200"/>
              <a:t> </a:t>
            </a:r>
            <a:r>
              <a:rPr lang="en-US" sz="1200" err="1"/>
              <a:t>hành</a:t>
            </a:r>
            <a:r>
              <a:rPr lang="en-US" sz="1200"/>
              <a:t> vi </a:t>
            </a:r>
            <a:r>
              <a:rPr lang="en-US" sz="1200" err="1"/>
              <a:t>gần</a:t>
            </a:r>
            <a:r>
              <a:rPr lang="en-US" sz="1200"/>
              <a:t> </a:t>
            </a:r>
            <a:r>
              <a:rPr lang="en-US" sz="1200" err="1"/>
              <a:t>giống</a:t>
            </a:r>
            <a:r>
              <a:rPr lang="en-US" sz="1200"/>
              <a:t> </a:t>
            </a:r>
            <a:r>
              <a:rPr lang="en-US" sz="1200" err="1"/>
              <a:t>phân</a:t>
            </a:r>
            <a:r>
              <a:rPr lang="en-US" sz="1200"/>
              <a:t> </a:t>
            </a:r>
            <a:r>
              <a:rPr lang="en-US" sz="1200" err="1"/>
              <a:t>khúc</a:t>
            </a:r>
            <a:r>
              <a:rPr lang="en-US" sz="1200"/>
              <a:t> </a:t>
            </a:r>
            <a:r>
              <a:rPr lang="en-US" sz="1200" err="1"/>
              <a:t>kinh</a:t>
            </a:r>
            <a:r>
              <a:rPr lang="en-US" sz="1200"/>
              <a:t> </a:t>
            </a:r>
            <a:r>
              <a:rPr lang="en-US" sz="1200" err="1"/>
              <a:t>tế</a:t>
            </a:r>
            <a:r>
              <a:rPr lang="en-US" sz="1200"/>
              <a:t> </a:t>
            </a:r>
            <a:r>
              <a:rPr lang="en-US" sz="1200" err="1"/>
              <a:t>nào</a:t>
            </a:r>
            <a:endParaRPr lang="en-US" sz="1200"/>
          </a:p>
          <a:p>
            <a:pPr>
              <a:spcAft>
                <a:spcPts val="600"/>
              </a:spcAft>
            </a:pPr>
            <a:r>
              <a:rPr lang="en-US" sz="1200" b="1" err="1"/>
              <a:t>Thông</a:t>
            </a:r>
            <a:r>
              <a:rPr lang="en-US" sz="1200" b="1"/>
              <a:t> tin chi </a:t>
            </a:r>
            <a:r>
              <a:rPr lang="en-US" sz="1200" b="1" err="1"/>
              <a:t>tiết</a:t>
            </a:r>
            <a:r>
              <a:rPr lang="en-US" sz="1200" b="1"/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err="1"/>
              <a:t>Số</a:t>
            </a:r>
            <a:r>
              <a:rPr lang="en-US" sz="1200"/>
              <a:t> </a:t>
            </a:r>
            <a:r>
              <a:rPr lang="en-US" sz="1200" b="1" err="1"/>
              <a:t>lượng</a:t>
            </a:r>
            <a:r>
              <a:rPr lang="en-US" sz="1200" b="1"/>
              <a:t> feature</a:t>
            </a:r>
            <a:r>
              <a:rPr lang="en-US" sz="1200"/>
              <a:t>: 1200 (Demographic, casa transactions, debit transactions)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/>
              <a:t>Label</a:t>
            </a:r>
            <a:r>
              <a:rPr lang="en-US" sz="1200"/>
              <a:t>: Data label </a:t>
            </a:r>
            <a:r>
              <a:rPr lang="en-US" sz="1200" err="1"/>
              <a:t>từ</a:t>
            </a:r>
            <a:r>
              <a:rPr lang="en-US" sz="1200"/>
              <a:t> T02/2025 do RB </a:t>
            </a:r>
            <a:r>
              <a:rPr lang="en-US" sz="1200" err="1"/>
              <a:t>cung</a:t>
            </a:r>
            <a:r>
              <a:rPr lang="en-US" sz="1200"/>
              <a:t> </a:t>
            </a:r>
            <a:r>
              <a:rPr lang="en-US" sz="1200" err="1"/>
              <a:t>cấp</a:t>
            </a:r>
            <a:r>
              <a:rPr lang="en-US" sz="1200"/>
              <a:t>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/>
              <a:t>Performance</a:t>
            </a:r>
            <a:r>
              <a:rPr lang="en-US" sz="1200"/>
              <a:t>: Precision 80% </a:t>
            </a:r>
            <a:r>
              <a:rPr lang="en-US" sz="1200" err="1"/>
              <a:t>theo</a:t>
            </a:r>
            <a:r>
              <a:rPr lang="en-US" sz="1200"/>
              <a:t> cut-off </a:t>
            </a:r>
            <a:r>
              <a:rPr lang="en-US" sz="1200" err="1"/>
              <a:t>cho</a:t>
            </a:r>
            <a:r>
              <a:rPr lang="en-US" sz="1200"/>
              <a:t> </a:t>
            </a:r>
            <a:r>
              <a:rPr lang="en-US" sz="1200" err="1"/>
              <a:t>các</a:t>
            </a:r>
            <a:r>
              <a:rPr lang="en-US" sz="1200"/>
              <a:t> </a:t>
            </a:r>
            <a:r>
              <a:rPr lang="en-US" sz="1200" err="1"/>
              <a:t>phân</a:t>
            </a:r>
            <a:r>
              <a:rPr lang="en-US" sz="1200"/>
              <a:t> </a:t>
            </a:r>
            <a:r>
              <a:rPr lang="en-US" sz="1200" err="1"/>
              <a:t>khúc</a:t>
            </a:r>
            <a:r>
              <a:rPr lang="en-US" sz="1200"/>
              <a:t> </a:t>
            </a:r>
            <a:r>
              <a:rPr lang="en-US" sz="1200" err="1"/>
              <a:t>quan</a:t>
            </a:r>
            <a:r>
              <a:rPr lang="en-US" sz="1200"/>
              <a:t> </a:t>
            </a:r>
            <a:r>
              <a:rPr lang="en-US" sz="1200" err="1"/>
              <a:t>trọng</a:t>
            </a:r>
            <a:r>
              <a:rPr lang="en-US" sz="1200"/>
              <a:t> AFF, MAFF, UPPER MASS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/>
              <a:t>Sizing (Số lượng KH)</a:t>
            </a:r>
            <a:r>
              <a:rPr lang="en-US" sz="1200"/>
              <a:t>:  Train: 3tr, Test: 1tr, Serving: 6tr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461E5F5-7DEA-126F-FBE2-C722802A5EDE}"/>
              </a:ext>
            </a:extLst>
          </p:cNvPr>
          <p:cNvSpPr/>
          <p:nvPr/>
        </p:nvSpPr>
        <p:spPr bwMode="auto">
          <a:xfrm>
            <a:off x="9763780" y="4351944"/>
            <a:ext cx="1044000" cy="612000"/>
          </a:xfrm>
          <a:prstGeom prst="rect">
            <a:avLst/>
          </a:prstGeom>
          <a:solidFill>
            <a:srgbClr val="0E9AA7">
              <a:alpha val="25000"/>
            </a:srgbClr>
          </a:solidFill>
          <a:ln w="9525">
            <a:solidFill>
              <a:srgbClr val="0E9AA7"/>
            </a:solidFill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4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334A78FF-7E9B-767B-C829-1E99F2F73B6C}"/>
              </a:ext>
            </a:extLst>
          </p:cNvPr>
          <p:cNvSpPr/>
          <p:nvPr/>
        </p:nvSpPr>
        <p:spPr bwMode="auto">
          <a:xfrm>
            <a:off x="10856356" y="4351944"/>
            <a:ext cx="1044000" cy="612000"/>
          </a:xfrm>
          <a:prstGeom prst="rect">
            <a:avLst/>
          </a:prstGeom>
          <a:solidFill>
            <a:srgbClr val="0E9AA7">
              <a:alpha val="25000"/>
            </a:srgbClr>
          </a:solidFill>
          <a:ln w="9525">
            <a:solidFill>
              <a:srgbClr val="0E9AA7"/>
            </a:solidFill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4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graphicFrame>
        <p:nvGraphicFramePr>
          <p:cNvPr id="92" name="Chart 91">
            <a:extLst>
              <a:ext uri="{FF2B5EF4-FFF2-40B4-BE49-F238E27FC236}">
                <a16:creationId xmlns:a16="http://schemas.microsoft.com/office/drawing/2014/main" id="{2F0F5834-9571-083F-8564-C63852F65E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4330961"/>
              </p:ext>
            </p:extLst>
          </p:nvPr>
        </p:nvGraphicFramePr>
        <p:xfrm>
          <a:off x="6309508" y="3477460"/>
          <a:ext cx="29989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3" name="Slide Number Placeholder 2">
            <a:extLst>
              <a:ext uri="{FF2B5EF4-FFF2-40B4-BE49-F238E27FC236}">
                <a16:creationId xmlns:a16="http://schemas.microsoft.com/office/drawing/2014/main" id="{B3A2F84F-0757-5FC1-BB8E-27E9355A19B6}"/>
              </a:ext>
            </a:extLst>
          </p:cNvPr>
          <p:cNvSpPr txBox="1">
            <a:spLocks/>
          </p:cNvSpPr>
          <p:nvPr/>
        </p:nvSpPr>
        <p:spPr bwMode="gray">
          <a:xfrm>
            <a:off x="11719322" y="6414447"/>
            <a:ext cx="472686" cy="30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lang="en-GB" sz="2041" b="0" kern="1200">
                <a:solidFill>
                  <a:srgbClr val="AAAAAA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555236" algn="l" rtl="0" fontAlgn="base">
              <a:spcBef>
                <a:spcPct val="0"/>
              </a:spcBef>
              <a:spcAft>
                <a:spcPct val="0"/>
              </a:spcAft>
              <a:defRPr sz="1942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1110474" algn="l" rtl="0" fontAlgn="base">
              <a:spcBef>
                <a:spcPct val="0"/>
              </a:spcBef>
              <a:spcAft>
                <a:spcPct val="0"/>
              </a:spcAft>
              <a:defRPr sz="1942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665710" algn="l" rtl="0" fontAlgn="base">
              <a:spcBef>
                <a:spcPct val="0"/>
              </a:spcBef>
              <a:spcAft>
                <a:spcPct val="0"/>
              </a:spcAft>
              <a:defRPr sz="1942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2220946" algn="l" rtl="0" fontAlgn="base">
              <a:spcBef>
                <a:spcPct val="0"/>
              </a:spcBef>
              <a:spcAft>
                <a:spcPct val="0"/>
              </a:spcAft>
              <a:defRPr sz="1942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776183" algn="l" defTabSz="1110474" rtl="0" eaLnBrk="1" latinLnBrk="0" hangingPunct="1">
              <a:defRPr sz="1942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3331421" algn="l" defTabSz="1110474" rtl="0" eaLnBrk="1" latinLnBrk="0" hangingPunct="1">
              <a:defRPr sz="1942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886657" algn="l" defTabSz="1110474" rtl="0" eaLnBrk="1" latinLnBrk="0" hangingPunct="1">
              <a:defRPr sz="1942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4441893" algn="l" defTabSz="1110474" rtl="0" eaLnBrk="1" latinLnBrk="0" hangingPunct="1">
              <a:defRPr sz="1942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marL="0" marR="0" lvl="0" indent="0" algn="r" defTabSz="93300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271AAED-6163-4724-AD23-2EB3F0C94845}" type="slidenum">
              <a:rPr kumimoji="0" lang="en-US" sz="2041" b="1" i="0" u="none" strike="noStrike" kern="1200" cap="none" spc="0" normalizeH="0" baseline="0" noProof="0" smtClean="0">
                <a:ln>
                  <a:noFill/>
                </a:ln>
                <a:solidFill>
                  <a:srgbClr val="AAAAAA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93300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r>
              <a:rPr kumimoji="0" lang="en-US" sz="2041" b="0" i="0" u="none" strike="noStrike" kern="1200" cap="none" spc="0" normalizeH="0" baseline="0" noProof="0">
                <a:ln>
                  <a:noFill/>
                </a:ln>
                <a:solidFill>
                  <a:srgbClr val="AAAAAA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FA1AB8E-820E-0087-215C-8474D48C4BE6}"/>
              </a:ext>
            </a:extLst>
          </p:cNvPr>
          <p:cNvSpPr txBox="1"/>
          <p:nvPr/>
        </p:nvSpPr>
        <p:spPr>
          <a:xfrm>
            <a:off x="3542409" y="3538133"/>
            <a:ext cx="2358422" cy="642928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/>
          <a:p>
            <a:pPr marL="171450" marR="0" lvl="0" indent="-171450" defTabSz="914400" eaLnBrk="1" fontAlgn="base" latinLnBrk="0" hangingPunct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Auto retrain with new features</a:t>
            </a:r>
          </a:p>
          <a:p>
            <a:pPr marL="171450" marR="0" lvl="0" indent="-171450" defTabSz="914400" eaLnBrk="1" fontAlgn="base" latinLnBrk="0" hangingPunct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Monthly update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F1E7D90F-74F5-28DF-3E05-0F3260E86BC1}"/>
              </a:ext>
            </a:extLst>
          </p:cNvPr>
          <p:cNvSpPr/>
          <p:nvPr/>
        </p:nvSpPr>
        <p:spPr>
          <a:xfrm>
            <a:off x="3744971" y="4893406"/>
            <a:ext cx="1933074" cy="912403"/>
          </a:xfrm>
          <a:prstGeom prst="rect">
            <a:avLst/>
          </a:prstGeom>
          <a:noFill/>
          <a:ln w="6350" cap="sq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63CE0EA-D09E-61CD-E714-A4EC6B5482CC}"/>
              </a:ext>
            </a:extLst>
          </p:cNvPr>
          <p:cNvSpPr txBox="1"/>
          <p:nvPr/>
        </p:nvSpPr>
        <p:spPr>
          <a:xfrm>
            <a:off x="3821192" y="4678724"/>
            <a:ext cx="1780632" cy="868207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/>
          <a:p>
            <a:pPr marL="171450" marR="0" lvl="0" indent="-171450" defTabSz="914400" eaLnBrk="1" fontAlgn="base" latinLnBrk="0" hangingPunct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Demographics</a:t>
            </a:r>
          </a:p>
          <a:p>
            <a:pPr marL="171450" marR="0" lvl="0" indent="-171450" defTabSz="914400" eaLnBrk="1" fontAlgn="base" latinLnBrk="0" hangingPunct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CASA transaction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787CA662-40DC-DF9F-47AE-B211E008C8D3}"/>
              </a:ext>
            </a:extLst>
          </p:cNvPr>
          <p:cNvSpPr/>
          <p:nvPr/>
        </p:nvSpPr>
        <p:spPr>
          <a:xfrm>
            <a:off x="3765195" y="4612575"/>
            <a:ext cx="1912850" cy="601862"/>
          </a:xfrm>
          <a:prstGeom prst="rect">
            <a:avLst/>
          </a:prstGeom>
          <a:noFill/>
          <a:ln w="38100" cap="sq" cmpd="sng" algn="ctr">
            <a:solidFill>
              <a:srgbClr val="EE452F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979E758B-D985-DD46-7FE5-97CF91FA8BA7}"/>
              </a:ext>
            </a:extLst>
          </p:cNvPr>
          <p:cNvSpPr/>
          <p:nvPr/>
        </p:nvSpPr>
        <p:spPr>
          <a:xfrm rot="20754569">
            <a:off x="5184184" y="4548764"/>
            <a:ext cx="612000" cy="288000"/>
          </a:xfrm>
          <a:prstGeom prst="rect">
            <a:avLst/>
          </a:prstGeom>
          <a:solidFill>
            <a:srgbClr val="EE452F"/>
          </a:solidFill>
          <a:ln w="6350" cap="sq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MVP 0</a:t>
            </a: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5F317BCA-AA3A-4047-3FB9-B2B28401FAC7}"/>
              </a:ext>
            </a:extLst>
          </p:cNvPr>
          <p:cNvGrpSpPr/>
          <p:nvPr/>
        </p:nvGrpSpPr>
        <p:grpSpPr>
          <a:xfrm>
            <a:off x="3429895" y="2693698"/>
            <a:ext cx="2594197" cy="3532517"/>
            <a:chOff x="3567113" y="771013"/>
            <a:chExt cx="2594197" cy="3703749"/>
          </a:xfrm>
        </p:grpSpPr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7A12F0B1-7F53-C847-EFDB-136B6EE47D04}"/>
                </a:ext>
              </a:extLst>
            </p:cNvPr>
            <p:cNvSpPr/>
            <p:nvPr/>
          </p:nvSpPr>
          <p:spPr>
            <a:xfrm>
              <a:off x="3567113" y="779945"/>
              <a:ext cx="2583806" cy="3694817"/>
            </a:xfrm>
            <a:prstGeom prst="roundRect">
              <a:avLst>
                <a:gd name="adj" fmla="val 6345"/>
              </a:avLst>
            </a:prstGeom>
            <a:noFill/>
            <a:ln w="6350" cap="sq" cmpd="sng" algn="ctr">
              <a:solidFill>
                <a:srgbClr val="DA251C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23252D94-5C0C-E1AD-6899-EB5BAD952231}"/>
                </a:ext>
              </a:extLst>
            </p:cNvPr>
            <p:cNvSpPr/>
            <p:nvPr/>
          </p:nvSpPr>
          <p:spPr>
            <a:xfrm>
              <a:off x="3577503" y="771013"/>
              <a:ext cx="2583807" cy="377450"/>
            </a:xfrm>
            <a:prstGeom prst="roundRect">
              <a:avLst>
                <a:gd name="adj" fmla="val 50000"/>
              </a:avLst>
            </a:prstGeom>
            <a:solidFill>
              <a:srgbClr val="EE452F"/>
            </a:solidFill>
            <a:ln w="6350" cap="sq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ML Model</a:t>
              </a:r>
            </a:p>
          </p:txBody>
        </p:sp>
      </p:grp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991CF50-CD1E-01F9-524A-9A4EAA746A59}"/>
              </a:ext>
            </a:extLst>
          </p:cNvPr>
          <p:cNvCxnSpPr>
            <a:cxnSpLocks/>
          </p:cNvCxnSpPr>
          <p:nvPr/>
        </p:nvCxnSpPr>
        <p:spPr>
          <a:xfrm>
            <a:off x="3438160" y="4457727"/>
            <a:ext cx="2591385" cy="0"/>
          </a:xfrm>
          <a:prstGeom prst="line">
            <a:avLst/>
          </a:prstGeom>
          <a:noFill/>
          <a:ln w="3175" cap="flat" cmpd="sng" algn="ctr">
            <a:solidFill>
              <a:srgbClr val="000000"/>
            </a:solidFill>
            <a:prstDash val="lgDashDotDot"/>
            <a:miter lim="800000"/>
            <a:tailEnd type="none"/>
          </a:ln>
          <a:effectLst/>
        </p:spPr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F0C377B0-167C-08C2-6822-0B7C9979DB78}"/>
              </a:ext>
            </a:extLst>
          </p:cNvPr>
          <p:cNvSpPr txBox="1"/>
          <p:nvPr/>
        </p:nvSpPr>
        <p:spPr>
          <a:xfrm>
            <a:off x="4380960" y="4089708"/>
            <a:ext cx="630852" cy="347724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Data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91A0E476-191F-77A8-78F2-8EC7967262C8}"/>
              </a:ext>
            </a:extLst>
          </p:cNvPr>
          <p:cNvSpPr/>
          <p:nvPr/>
        </p:nvSpPr>
        <p:spPr bwMode="auto">
          <a:xfrm>
            <a:off x="177351" y="3502685"/>
            <a:ext cx="2963939" cy="1912639"/>
          </a:xfrm>
          <a:prstGeom prst="rect">
            <a:avLst/>
          </a:prstGeom>
          <a:noFill/>
          <a:ln w="9525">
            <a:solidFill>
              <a:srgbClr val="DA251C"/>
            </a:solidFill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4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26999D79-10A7-68F4-6D84-0C4099073CF0}"/>
              </a:ext>
            </a:extLst>
          </p:cNvPr>
          <p:cNvGrpSpPr/>
          <p:nvPr/>
        </p:nvGrpSpPr>
        <p:grpSpPr>
          <a:xfrm>
            <a:off x="83388" y="2699240"/>
            <a:ext cx="3194810" cy="3526975"/>
            <a:chOff x="3567113" y="779945"/>
            <a:chExt cx="2592237" cy="3697937"/>
          </a:xfrm>
        </p:grpSpPr>
        <p:sp>
          <p:nvSpPr>
            <p:cNvPr id="109" name="Rectangle: Rounded Corners 108">
              <a:extLst>
                <a:ext uri="{FF2B5EF4-FFF2-40B4-BE49-F238E27FC236}">
                  <a16:creationId xmlns:a16="http://schemas.microsoft.com/office/drawing/2014/main" id="{4D74B606-7770-C091-E987-0F50ECA598DF}"/>
                </a:ext>
              </a:extLst>
            </p:cNvPr>
            <p:cNvSpPr/>
            <p:nvPr/>
          </p:nvSpPr>
          <p:spPr>
            <a:xfrm>
              <a:off x="3567113" y="779945"/>
              <a:ext cx="2583806" cy="3697937"/>
            </a:xfrm>
            <a:prstGeom prst="roundRect">
              <a:avLst>
                <a:gd name="adj" fmla="val 5101"/>
              </a:avLst>
            </a:prstGeom>
            <a:noFill/>
            <a:ln w="6350" cap="sq" cmpd="sng" algn="ctr">
              <a:solidFill>
                <a:srgbClr val="DA251C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6DE81E5A-E51A-D8BE-88D5-B8DDAAF73422}"/>
                </a:ext>
              </a:extLst>
            </p:cNvPr>
            <p:cNvSpPr/>
            <p:nvPr/>
          </p:nvSpPr>
          <p:spPr>
            <a:xfrm>
              <a:off x="3575544" y="781908"/>
              <a:ext cx="2583806" cy="377450"/>
            </a:xfrm>
            <a:prstGeom prst="roundRect">
              <a:avLst>
                <a:gd name="adj" fmla="val 50000"/>
              </a:avLst>
            </a:prstGeom>
            <a:solidFill>
              <a:srgbClr val="EE452F"/>
            </a:solidFill>
            <a:ln w="6350" cap="sq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AS IS</a:t>
              </a:r>
            </a:p>
          </p:txBody>
        </p:sp>
      </p:grpSp>
      <p:sp>
        <p:nvSpPr>
          <p:cNvPr id="111" name="Rectangle: Rounded Corners 110">
            <a:extLst>
              <a:ext uri="{FF2B5EF4-FFF2-40B4-BE49-F238E27FC236}">
                <a16:creationId xmlns:a16="http://schemas.microsoft.com/office/drawing/2014/main" id="{3CA846B0-0347-FF11-5E1A-84A857711415}"/>
              </a:ext>
            </a:extLst>
          </p:cNvPr>
          <p:cNvSpPr/>
          <p:nvPr/>
        </p:nvSpPr>
        <p:spPr>
          <a:xfrm>
            <a:off x="6165806" y="2699240"/>
            <a:ext cx="3355439" cy="3523997"/>
          </a:xfrm>
          <a:prstGeom prst="roundRect">
            <a:avLst>
              <a:gd name="adj" fmla="val 3261"/>
            </a:avLst>
          </a:prstGeom>
          <a:noFill/>
          <a:ln w="6350" cap="sq" cmpd="sng" algn="ctr">
            <a:solidFill>
              <a:srgbClr val="0E9AA7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DC56FA62-F54C-5089-CE26-CA1145473EE2}"/>
              </a:ext>
            </a:extLst>
          </p:cNvPr>
          <p:cNvSpPr/>
          <p:nvPr/>
        </p:nvSpPr>
        <p:spPr>
          <a:xfrm>
            <a:off x="6165804" y="2680330"/>
            <a:ext cx="3355441" cy="360000"/>
          </a:xfrm>
          <a:prstGeom prst="roundRect">
            <a:avLst>
              <a:gd name="adj" fmla="val 38488"/>
            </a:avLst>
          </a:prstGeom>
          <a:solidFill>
            <a:srgbClr val="0E9AA7"/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TO BE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84E8E1D-0F28-EDC6-9591-ED2A0BFBE919}"/>
              </a:ext>
            </a:extLst>
          </p:cNvPr>
          <p:cNvSpPr txBox="1"/>
          <p:nvPr/>
        </p:nvSpPr>
        <p:spPr>
          <a:xfrm>
            <a:off x="3694793" y="3182247"/>
            <a:ext cx="2184885" cy="315339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defPPr>
              <a:defRPr lang="en-US"/>
            </a:defPPr>
            <a:lvl1pPr marL="171450" indent="-1714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100"/>
            </a:lvl1pPr>
          </a:lstStyle>
          <a:p>
            <a:pPr marL="0" marR="0" lvl="0" indent="0" algn="ctr" defTabSz="914400" eaLnBrk="1" fontAlgn="base" latinLnBrk="0" hangingPunct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Customer Segmentation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CA67D119-CE82-D9DD-B43F-91FCF916FBCD}"/>
              </a:ext>
            </a:extLst>
          </p:cNvPr>
          <p:cNvGrpSpPr/>
          <p:nvPr/>
        </p:nvGrpSpPr>
        <p:grpSpPr>
          <a:xfrm>
            <a:off x="7137657" y="4705699"/>
            <a:ext cx="1500204" cy="1100660"/>
            <a:chOff x="7948214" y="4193046"/>
            <a:chExt cx="1354285" cy="1544910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6861E10F-DDF6-0DB9-8932-111F8020079B}"/>
                </a:ext>
              </a:extLst>
            </p:cNvPr>
            <p:cNvGrpSpPr/>
            <p:nvPr/>
          </p:nvGrpSpPr>
          <p:grpSpPr>
            <a:xfrm>
              <a:off x="7948214" y="4193046"/>
              <a:ext cx="1174013" cy="1145720"/>
              <a:chOff x="7320676" y="3925063"/>
              <a:chExt cx="1174013" cy="1145720"/>
            </a:xfrm>
          </p:grpSpPr>
          <p:cxnSp>
            <p:nvCxnSpPr>
              <p:cNvPr id="117" name="Connector: Elbow 116">
                <a:extLst>
                  <a:ext uri="{FF2B5EF4-FFF2-40B4-BE49-F238E27FC236}">
                    <a16:creationId xmlns:a16="http://schemas.microsoft.com/office/drawing/2014/main" id="{FE6E241D-0413-8BD3-F55A-539426618DD4}"/>
                  </a:ext>
                </a:extLst>
              </p:cNvPr>
              <p:cNvCxnSpPr>
                <a:cxnSpLocks/>
                <a:stCxn id="116" idx="0"/>
                <a:endCxn id="118" idx="2"/>
              </p:cNvCxnSpPr>
              <p:nvPr/>
            </p:nvCxnSpPr>
            <p:spPr bwMode="auto">
              <a:xfrm rot="16200000" flipV="1">
                <a:off x="7622027" y="4198121"/>
                <a:ext cx="751583" cy="993741"/>
              </a:xfrm>
              <a:prstGeom prst="bentConnector3">
                <a:avLst>
                  <a:gd name="adj1" fmla="val 50000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FFFFFF">
                    <a:lumMod val="50000"/>
                  </a:srgbClr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1EDB5941-1E75-2DE6-A280-89D73EBFC264}"/>
                  </a:ext>
                </a:extLst>
              </p:cNvPr>
              <p:cNvSpPr/>
              <p:nvPr/>
            </p:nvSpPr>
            <p:spPr bwMode="auto">
              <a:xfrm>
                <a:off x="7320676" y="3925063"/>
                <a:ext cx="360544" cy="394137"/>
              </a:xfrm>
              <a:prstGeom prst="rect">
                <a:avLst/>
              </a:prstGeom>
              <a:solidFill>
                <a:srgbClr val="0E9AA7">
                  <a:alpha val="39000"/>
                </a:srgbClr>
              </a:solidFill>
              <a:ln w="9525">
                <a:solidFill>
                  <a:srgbClr val="0E9AA7"/>
                </a:solidFill>
                <a:prstDash val="dash"/>
                <a:round/>
                <a:headEnd/>
                <a:tailEnd/>
              </a:ln>
            </p:spPr>
            <p:txBody>
              <a:bodyPr wrap="none"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4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1FD3D2C6-EAC3-272B-58F6-8879C7A46098}"/>
                </a:ext>
              </a:extLst>
            </p:cNvPr>
            <p:cNvSpPr/>
            <p:nvPr/>
          </p:nvSpPr>
          <p:spPr bwMode="auto">
            <a:xfrm>
              <a:off x="8941955" y="5338766"/>
              <a:ext cx="360544" cy="399190"/>
            </a:xfrm>
            <a:prstGeom prst="rect">
              <a:avLst/>
            </a:prstGeom>
            <a:pattFill prst="wdUpDiag">
              <a:fgClr>
                <a:srgbClr val="FFFFFF">
                  <a:lumMod val="75000"/>
                </a:srgbClr>
              </a:fgClr>
              <a:bgClr>
                <a:srgbClr val="FFFFFF"/>
              </a:bgClr>
            </a:pattFill>
            <a:ln w="9525">
              <a:solidFill>
                <a:srgbClr val="FFFFFF">
                  <a:lumMod val="50000"/>
                </a:srgbClr>
              </a:solidFill>
              <a:prstDash val="sysDash"/>
              <a:round/>
              <a:headEnd/>
              <a:tailEnd/>
            </a:ln>
          </p:spPr>
          <p:txBody>
            <a:bodyPr wrap="none"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4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19" name="Isosceles Triangle 118">
            <a:extLst>
              <a:ext uri="{FF2B5EF4-FFF2-40B4-BE49-F238E27FC236}">
                <a16:creationId xmlns:a16="http://schemas.microsoft.com/office/drawing/2014/main" id="{B5FA4C2B-3077-A7E3-9EF8-82B022844FA2}"/>
              </a:ext>
            </a:extLst>
          </p:cNvPr>
          <p:cNvSpPr/>
          <p:nvPr/>
        </p:nvSpPr>
        <p:spPr bwMode="auto">
          <a:xfrm rot="5400000">
            <a:off x="3091773" y="4282438"/>
            <a:ext cx="584737" cy="350579"/>
          </a:xfrm>
          <a:prstGeom prst="triangle">
            <a:avLst/>
          </a:prstGeom>
          <a:solidFill>
            <a:srgbClr val="EE452F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4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0" name="Isosceles Triangle 119">
            <a:extLst>
              <a:ext uri="{FF2B5EF4-FFF2-40B4-BE49-F238E27FC236}">
                <a16:creationId xmlns:a16="http://schemas.microsoft.com/office/drawing/2014/main" id="{A292A3E9-7CC7-40B5-488B-415A058BDB14}"/>
              </a:ext>
            </a:extLst>
          </p:cNvPr>
          <p:cNvSpPr/>
          <p:nvPr/>
        </p:nvSpPr>
        <p:spPr bwMode="auto">
          <a:xfrm rot="5400000">
            <a:off x="5814237" y="4282438"/>
            <a:ext cx="584737" cy="350579"/>
          </a:xfrm>
          <a:prstGeom prst="triangle">
            <a:avLst/>
          </a:prstGeom>
          <a:solidFill>
            <a:srgbClr val="EE452F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4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24C0B53-54BC-35E6-2B09-9F00704E5C42}"/>
              </a:ext>
            </a:extLst>
          </p:cNvPr>
          <p:cNvSpPr txBox="1"/>
          <p:nvPr/>
        </p:nvSpPr>
        <p:spPr>
          <a:xfrm>
            <a:off x="7640483" y="4059155"/>
            <a:ext cx="177512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>
                <a:ln>
                  <a:noFill/>
                </a:ln>
                <a:solidFill>
                  <a:srgbClr val="0E9AA7"/>
                </a:solidFill>
                <a:effectLst/>
                <a:uLnTx/>
                <a:uFillTx/>
              </a:rPr>
              <a:t>+900K 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Undefined customer to Defined customer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90823FA5-E3B5-79E9-BD96-81F2DFBFD617}"/>
              </a:ext>
            </a:extLst>
          </p:cNvPr>
          <p:cNvSpPr/>
          <p:nvPr/>
        </p:nvSpPr>
        <p:spPr bwMode="auto">
          <a:xfrm>
            <a:off x="6257809" y="3505860"/>
            <a:ext cx="3050599" cy="1912639"/>
          </a:xfrm>
          <a:prstGeom prst="rect">
            <a:avLst/>
          </a:prstGeom>
          <a:noFill/>
          <a:ln w="9525">
            <a:solidFill>
              <a:srgbClr val="0E9AA7"/>
            </a:solidFill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4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002AFC96-513F-DE6D-00C7-05AC6E47D317}"/>
              </a:ext>
            </a:extLst>
          </p:cNvPr>
          <p:cNvSpPr/>
          <p:nvPr/>
        </p:nvSpPr>
        <p:spPr bwMode="auto">
          <a:xfrm>
            <a:off x="7378837" y="3377281"/>
            <a:ext cx="1123752" cy="301734"/>
          </a:xfrm>
          <a:prstGeom prst="rect">
            <a:avLst/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Defined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765A0BB9-ECF2-5C9D-AE60-41B6FE6D955F}"/>
              </a:ext>
            </a:extLst>
          </p:cNvPr>
          <p:cNvSpPr/>
          <p:nvPr/>
        </p:nvSpPr>
        <p:spPr bwMode="auto">
          <a:xfrm>
            <a:off x="1117243" y="3360740"/>
            <a:ext cx="1123752" cy="301734"/>
          </a:xfrm>
          <a:prstGeom prst="rect">
            <a:avLst/>
          </a:prstGeom>
          <a:solidFill>
            <a:srgbClr val="EE452F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Defined</a:t>
            </a: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3C7A95E0-5BA9-79E6-C3D2-0A84E6997097}"/>
              </a:ext>
            </a:extLst>
          </p:cNvPr>
          <p:cNvSpPr/>
          <p:nvPr/>
        </p:nvSpPr>
        <p:spPr>
          <a:xfrm>
            <a:off x="9656724" y="2699240"/>
            <a:ext cx="2383247" cy="3523997"/>
          </a:xfrm>
          <a:prstGeom prst="roundRect">
            <a:avLst>
              <a:gd name="adj" fmla="val 3261"/>
            </a:avLst>
          </a:prstGeom>
          <a:noFill/>
          <a:ln w="6350" cap="sq" cmpd="sng" algn="ctr">
            <a:solidFill>
              <a:srgbClr val="0E9AA7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832A6E0D-37BF-39CD-449F-ED80C903A37B}"/>
              </a:ext>
            </a:extLst>
          </p:cNvPr>
          <p:cNvSpPr/>
          <p:nvPr/>
        </p:nvSpPr>
        <p:spPr>
          <a:xfrm>
            <a:off x="9646333" y="2680330"/>
            <a:ext cx="2415926" cy="360000"/>
          </a:xfrm>
          <a:prstGeom prst="roundRect">
            <a:avLst>
              <a:gd name="adj" fmla="val 32715"/>
            </a:avLst>
          </a:prstGeom>
          <a:solidFill>
            <a:srgbClr val="0E9AA7"/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EXECUTION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FDD0F1A9-FFAA-B5A3-0A1D-CB9B3A644451}"/>
              </a:ext>
            </a:extLst>
          </p:cNvPr>
          <p:cNvSpPr txBox="1"/>
          <p:nvPr/>
        </p:nvSpPr>
        <p:spPr>
          <a:xfrm>
            <a:off x="9664233" y="3298452"/>
            <a:ext cx="2365301" cy="459228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defPPr>
              <a:defRPr lang="en-US"/>
            </a:defPPr>
            <a:lvl1pPr marL="171450" indent="-1714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100"/>
            </a:lvl1pPr>
          </a:lstStyle>
          <a:p>
            <a:pPr marL="0" marR="0" lvl="0" indent="0" algn="ctr" defTabSz="914400" eaLnBrk="1" fontAlgn="base" latinLnBrk="0" hangingPunct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Targeted unverified customer</a:t>
            </a:r>
          </a:p>
        </p:txBody>
      </p:sp>
      <p:sp>
        <p:nvSpPr>
          <p:cNvPr id="128" name="Arrow: Right 127">
            <a:extLst>
              <a:ext uri="{FF2B5EF4-FFF2-40B4-BE49-F238E27FC236}">
                <a16:creationId xmlns:a16="http://schemas.microsoft.com/office/drawing/2014/main" id="{52AE23EE-0EB7-3940-DF8A-03A20555F983}"/>
              </a:ext>
            </a:extLst>
          </p:cNvPr>
          <p:cNvSpPr/>
          <p:nvPr/>
        </p:nvSpPr>
        <p:spPr bwMode="auto">
          <a:xfrm rot="5400000">
            <a:off x="10640155" y="3923274"/>
            <a:ext cx="370948" cy="356519"/>
          </a:xfrm>
          <a:prstGeom prst="rightArrow">
            <a:avLst>
              <a:gd name="adj1" fmla="val 50001"/>
              <a:gd name="adj2" fmla="val 50000"/>
            </a:avLst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4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E73D6C66-AAE4-C47E-5CD5-9CA1E9F6BA0F}"/>
              </a:ext>
            </a:extLst>
          </p:cNvPr>
          <p:cNvSpPr txBox="1"/>
          <p:nvPr/>
        </p:nvSpPr>
        <p:spPr>
          <a:xfrm>
            <a:off x="9873060" y="4453711"/>
            <a:ext cx="821718" cy="459228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defPPr>
              <a:defRPr lang="en-US"/>
            </a:defPPr>
            <a:lvl1pPr marL="171450" indent="-1714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100"/>
            </a:lvl1pPr>
          </a:lstStyle>
          <a:p>
            <a:pPr marL="0" marR="0" lvl="0" indent="0" algn="ctr" defTabSz="914400" eaLnBrk="1" fontAlgn="base" latinLnBrk="0" hangingPunct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Unverified customers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A5C4BE6-2AEA-08A7-E0AB-471B8846565E}"/>
              </a:ext>
            </a:extLst>
          </p:cNvPr>
          <p:cNvSpPr txBox="1"/>
          <p:nvPr/>
        </p:nvSpPr>
        <p:spPr>
          <a:xfrm>
            <a:off x="10920632" y="4453711"/>
            <a:ext cx="935999" cy="459228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defPPr>
              <a:defRPr lang="en-US"/>
            </a:defPPr>
            <a:lvl1pPr marL="171450" indent="-1714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100"/>
            </a:lvl1pPr>
          </a:lstStyle>
          <a:p>
            <a:pPr marL="0" marR="0" lvl="0" indent="0" algn="ctr" defTabSz="914400" eaLnBrk="1" fontAlgn="base" latinLnBrk="0" hangingPunct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Verified customers</a:t>
            </a:r>
          </a:p>
        </p:txBody>
      </p:sp>
      <p:sp>
        <p:nvSpPr>
          <p:cNvPr id="131" name="Arrow: Right 130">
            <a:extLst>
              <a:ext uri="{FF2B5EF4-FFF2-40B4-BE49-F238E27FC236}">
                <a16:creationId xmlns:a16="http://schemas.microsoft.com/office/drawing/2014/main" id="{6B08CF3F-A370-FBC3-A7C4-679E28F135F1}"/>
              </a:ext>
            </a:extLst>
          </p:cNvPr>
          <p:cNvSpPr/>
          <p:nvPr/>
        </p:nvSpPr>
        <p:spPr bwMode="auto">
          <a:xfrm rot="5400000">
            <a:off x="10691769" y="5058525"/>
            <a:ext cx="267720" cy="356519"/>
          </a:xfrm>
          <a:prstGeom prst="rightArrow">
            <a:avLst/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4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75486A5A-267E-AC33-9F63-1A418BC340AB}"/>
              </a:ext>
            </a:extLst>
          </p:cNvPr>
          <p:cNvSpPr/>
          <p:nvPr/>
        </p:nvSpPr>
        <p:spPr bwMode="auto">
          <a:xfrm>
            <a:off x="9763780" y="5447695"/>
            <a:ext cx="2123699" cy="447075"/>
          </a:xfrm>
          <a:prstGeom prst="rect">
            <a:avLst/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New customer insight</a:t>
            </a:r>
          </a:p>
        </p:txBody>
      </p:sp>
      <p:cxnSp>
        <p:nvCxnSpPr>
          <p:cNvPr id="133" name="Connector: Elbow 132">
            <a:extLst>
              <a:ext uri="{FF2B5EF4-FFF2-40B4-BE49-F238E27FC236}">
                <a16:creationId xmlns:a16="http://schemas.microsoft.com/office/drawing/2014/main" id="{E5BE28E9-C2A6-8389-D9F5-139DC242D0EF}"/>
              </a:ext>
            </a:extLst>
          </p:cNvPr>
          <p:cNvCxnSpPr>
            <a:cxnSpLocks/>
            <a:stCxn id="132" idx="2"/>
            <a:endCxn id="103" idx="2"/>
          </p:cNvCxnSpPr>
          <p:nvPr/>
        </p:nvCxnSpPr>
        <p:spPr bwMode="auto">
          <a:xfrm rot="5400000">
            <a:off x="7607992" y="3008576"/>
            <a:ext cx="331445" cy="6103832"/>
          </a:xfrm>
          <a:prstGeom prst="bentConnector3">
            <a:avLst>
              <a:gd name="adj1" fmla="val 155176"/>
            </a:avLst>
          </a:prstGeom>
          <a:solidFill>
            <a:srgbClr val="FFFFFF"/>
          </a:solidFill>
          <a:ln w="38100" cap="flat" cmpd="sng" algn="ctr">
            <a:solidFill>
              <a:srgbClr val="0E9AA7"/>
            </a:solidFill>
            <a:prstDash val="solid"/>
            <a:round/>
            <a:headEnd type="none" w="med" len="med"/>
            <a:tailEnd type="triangle"/>
          </a:ln>
          <a:effectLst/>
        </p:spPr>
      </p:cxnSp>
      <p:graphicFrame>
        <p:nvGraphicFramePr>
          <p:cNvPr id="134" name="Chart 133">
            <a:extLst>
              <a:ext uri="{FF2B5EF4-FFF2-40B4-BE49-F238E27FC236}">
                <a16:creationId xmlns:a16="http://schemas.microsoft.com/office/drawing/2014/main" id="{171E2E2E-83BC-F9A9-B2C4-3BAB901A23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5129807"/>
              </p:ext>
            </p:extLst>
          </p:nvPr>
        </p:nvGraphicFramePr>
        <p:xfrm>
          <a:off x="162465" y="3474494"/>
          <a:ext cx="29989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5" name="Isosceles Triangle 134">
            <a:extLst>
              <a:ext uri="{FF2B5EF4-FFF2-40B4-BE49-F238E27FC236}">
                <a16:creationId xmlns:a16="http://schemas.microsoft.com/office/drawing/2014/main" id="{1D7160D0-4980-A331-C6DD-BEBA473CA7ED}"/>
              </a:ext>
            </a:extLst>
          </p:cNvPr>
          <p:cNvSpPr/>
          <p:nvPr/>
        </p:nvSpPr>
        <p:spPr bwMode="auto">
          <a:xfrm rot="5400000">
            <a:off x="9315774" y="4282438"/>
            <a:ext cx="584737" cy="350579"/>
          </a:xfrm>
          <a:prstGeom prst="triangle">
            <a:avLst/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4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36" name="Picture 6" descr="We are here Images - Free Download on Freepik">
            <a:extLst>
              <a:ext uri="{FF2B5EF4-FFF2-40B4-BE49-F238E27FC236}">
                <a16:creationId xmlns:a16="http://schemas.microsoft.com/office/drawing/2014/main" id="{641F617D-D283-F41C-C4C7-1746EA932C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040" t="13161" r="23379" b="14650"/>
          <a:stretch>
            <a:fillRect/>
          </a:stretch>
        </p:blipFill>
        <p:spPr bwMode="auto">
          <a:xfrm>
            <a:off x="6503818" y="2106562"/>
            <a:ext cx="394171" cy="531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10041568-89A8-2842-F055-1BF81915F4C6}"/>
              </a:ext>
            </a:extLst>
          </p:cNvPr>
          <p:cNvSpPr txBox="1"/>
          <p:nvPr/>
        </p:nvSpPr>
        <p:spPr>
          <a:xfrm>
            <a:off x="6886175" y="2248331"/>
            <a:ext cx="14165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We are here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26B1A50-58FD-B959-4C9D-BD3843F3616D}"/>
              </a:ext>
            </a:extLst>
          </p:cNvPr>
          <p:cNvSpPr txBox="1"/>
          <p:nvPr/>
        </p:nvSpPr>
        <p:spPr>
          <a:xfrm>
            <a:off x="4630359" y="6407093"/>
            <a:ext cx="59081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0" cap="none" spc="0" normalizeH="0" baseline="0" noProof="0">
                <a:ln>
                  <a:noFill/>
                </a:ln>
                <a:solidFill>
                  <a:srgbClr val="0E9AA7"/>
                </a:solidFill>
                <a:effectLst/>
                <a:uLnTx/>
                <a:uFillTx/>
              </a:rPr>
              <a:t>Envolve</a:t>
            </a:r>
            <a:r>
              <a:rPr kumimoji="0" lang="en-US" sz="1200" b="1" i="1" u="none" strike="noStrike" kern="0" cap="none" spc="0" normalizeH="0" baseline="0" noProof="0">
                <a:ln>
                  <a:noFill/>
                </a:ln>
                <a:solidFill>
                  <a:srgbClr val="0E9AA7"/>
                </a:solidFill>
                <a:effectLst/>
                <a:uLnTx/>
                <a:uFillTx/>
              </a:rPr>
              <a:t>:</a:t>
            </a:r>
            <a:r>
              <a:rPr kumimoji="0" lang="en-US" sz="1200" b="0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Tracking E2E campaign lifecycle, collect more customer insight &amp; enhance customer experience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30394A5-BEAF-4119-9D17-502E92017467}"/>
              </a:ext>
            </a:extLst>
          </p:cNvPr>
          <p:cNvSpPr txBox="1"/>
          <p:nvPr/>
        </p:nvSpPr>
        <p:spPr>
          <a:xfrm>
            <a:off x="7413172" y="1258321"/>
            <a:ext cx="3790472" cy="794554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/>
          <a:p>
            <a:pPr marL="285750" indent="-28575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/>
              <a:t>Serving</a:t>
            </a:r>
            <a:r>
              <a:rPr lang="en-US" sz="1200"/>
              <a:t>: Serving </a:t>
            </a:r>
            <a:r>
              <a:rPr lang="en-US" sz="1200" err="1"/>
              <a:t>theo</a:t>
            </a:r>
            <a:r>
              <a:rPr lang="en-US" sz="1200"/>
              <a:t> batch, </a:t>
            </a:r>
            <a:r>
              <a:rPr lang="en-US" sz="1200" err="1"/>
              <a:t>định</a:t>
            </a:r>
            <a:r>
              <a:rPr lang="en-US" sz="1200"/>
              <a:t> </a:t>
            </a:r>
            <a:r>
              <a:rPr lang="en-US" sz="1200" err="1"/>
              <a:t>kỳ</a:t>
            </a:r>
            <a:r>
              <a:rPr lang="en-US" sz="1200"/>
              <a:t> 1 </a:t>
            </a:r>
            <a:r>
              <a:rPr lang="en-US" sz="1200" err="1"/>
              <a:t>tháng</a:t>
            </a:r>
            <a:r>
              <a:rPr lang="en-US" sz="1200"/>
              <a:t> 1 </a:t>
            </a:r>
            <a:r>
              <a:rPr lang="en-US" sz="1200" err="1"/>
              <a:t>lần</a:t>
            </a:r>
            <a:r>
              <a:rPr lang="en-US" sz="1200"/>
              <a:t> </a:t>
            </a:r>
            <a:r>
              <a:rPr lang="en-US" sz="1200" err="1"/>
              <a:t>vào</a:t>
            </a:r>
            <a:r>
              <a:rPr lang="en-US" sz="1200"/>
              <a:t> </a:t>
            </a:r>
            <a:r>
              <a:rPr lang="en-US" sz="1200" err="1"/>
              <a:t>ngày</a:t>
            </a:r>
            <a:r>
              <a:rPr lang="en-US" sz="1200"/>
              <a:t> 16-17 </a:t>
            </a:r>
          </a:p>
          <a:p>
            <a:pPr marL="285750" indent="-28575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err="1"/>
              <a:t>Tần</a:t>
            </a:r>
            <a:r>
              <a:rPr lang="en-US" sz="1200" b="1"/>
              <a:t> </a:t>
            </a:r>
            <a:r>
              <a:rPr lang="en-US" sz="1200" b="1" err="1"/>
              <a:t>suất</a:t>
            </a:r>
            <a:r>
              <a:rPr lang="en-US" sz="1200" b="1"/>
              <a:t> refresh/update </a:t>
            </a:r>
            <a:r>
              <a:rPr lang="en-US" sz="1200" b="1" err="1"/>
              <a:t>mô</a:t>
            </a:r>
            <a:r>
              <a:rPr lang="en-US" sz="1200" b="1"/>
              <a:t> </a:t>
            </a:r>
            <a:r>
              <a:rPr lang="en-US" sz="1200" b="1" err="1"/>
              <a:t>hình</a:t>
            </a:r>
            <a:r>
              <a:rPr lang="en-US" sz="1200"/>
              <a:t>: </a:t>
            </a:r>
            <a:r>
              <a:rPr lang="en-US" sz="1200" err="1"/>
              <a:t>định</a:t>
            </a:r>
            <a:r>
              <a:rPr lang="en-US" sz="1200"/>
              <a:t> </a:t>
            </a:r>
            <a:r>
              <a:rPr lang="en-US" sz="1200" err="1"/>
              <a:t>kỳ</a:t>
            </a:r>
            <a:r>
              <a:rPr lang="en-US" sz="1200"/>
              <a:t> 3 </a:t>
            </a:r>
            <a:r>
              <a:rPr lang="en-US" sz="1200" err="1"/>
              <a:t>tháng</a:t>
            </a:r>
            <a:r>
              <a:rPr lang="en-US" sz="1200"/>
              <a:t> 1 </a:t>
            </a:r>
            <a:r>
              <a:rPr lang="en-US" sz="1200" err="1"/>
              <a:t>lần</a:t>
            </a:r>
            <a:r>
              <a:rPr lang="en-US" sz="1200"/>
              <a:t>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None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94915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2A217-271F-6486-D762-76B7914B0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5F459E2-7560-962F-19BB-360A78514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191" y="53511"/>
            <a:ext cx="11082528" cy="384721"/>
          </a:xfrm>
        </p:spPr>
        <p:txBody>
          <a:bodyPr/>
          <a:lstStyle/>
          <a:p>
            <a:r>
              <a:rPr lang="en-US"/>
              <a:t>QLYC-9474| Propensity model for Real-estate demand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30F9B52-1D2F-3404-E2B7-33FF263C554D}"/>
              </a:ext>
            </a:extLst>
          </p:cNvPr>
          <p:cNvSpPr txBox="1"/>
          <p:nvPr/>
        </p:nvSpPr>
        <p:spPr>
          <a:xfrm>
            <a:off x="177351" y="465240"/>
            <a:ext cx="1203000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/>
              <a:t>Pain point: </a:t>
            </a:r>
            <a:r>
              <a:rPr lang="en-US" sz="1200" err="1"/>
              <a:t>Số</a:t>
            </a:r>
            <a:r>
              <a:rPr lang="en-US" sz="1200"/>
              <a:t> </a:t>
            </a:r>
            <a:r>
              <a:rPr lang="en-US" sz="1200" err="1"/>
              <a:t>lượng</a:t>
            </a:r>
            <a:r>
              <a:rPr lang="en-US" sz="1200"/>
              <a:t> </a:t>
            </a:r>
            <a:r>
              <a:rPr lang="en-US" sz="1200" err="1"/>
              <a:t>khách</a:t>
            </a:r>
            <a:r>
              <a:rPr lang="en-US" sz="1200"/>
              <a:t> </a:t>
            </a:r>
            <a:r>
              <a:rPr lang="en-US" sz="1200" err="1"/>
              <a:t>hàng</a:t>
            </a:r>
            <a:r>
              <a:rPr lang="en-US" sz="1200"/>
              <a:t> AFF RB </a:t>
            </a:r>
            <a:r>
              <a:rPr lang="en-US" sz="1200" err="1"/>
              <a:t>lớn</a:t>
            </a:r>
            <a:r>
              <a:rPr lang="en-US" sz="1200"/>
              <a:t> (~120k KH), </a:t>
            </a:r>
            <a:r>
              <a:rPr lang="en-US" sz="1200" err="1"/>
              <a:t>không</a:t>
            </a:r>
            <a:r>
              <a:rPr lang="en-US" sz="1200"/>
              <a:t> </a:t>
            </a:r>
            <a:r>
              <a:rPr lang="en-US" sz="1200" err="1"/>
              <a:t>có</a:t>
            </a:r>
            <a:r>
              <a:rPr lang="en-US" sz="1200"/>
              <a:t> </a:t>
            </a:r>
            <a:r>
              <a:rPr lang="en-US" sz="1200" err="1"/>
              <a:t>phương</a:t>
            </a:r>
            <a:r>
              <a:rPr lang="en-US" sz="1200"/>
              <a:t> </a:t>
            </a:r>
            <a:r>
              <a:rPr lang="en-US" sz="1200" err="1"/>
              <a:t>án</a:t>
            </a:r>
            <a:r>
              <a:rPr lang="en-US" sz="1200"/>
              <a:t> </a:t>
            </a:r>
            <a:r>
              <a:rPr lang="en-US" sz="1200" err="1"/>
              <a:t>xác</a:t>
            </a:r>
            <a:r>
              <a:rPr lang="en-US" sz="1200"/>
              <a:t> </a:t>
            </a:r>
            <a:r>
              <a:rPr lang="en-US" sz="1200" err="1"/>
              <a:t>định</a:t>
            </a:r>
            <a:r>
              <a:rPr lang="en-US" sz="1200"/>
              <a:t> </a:t>
            </a:r>
            <a:r>
              <a:rPr lang="en-US" sz="1200" err="1"/>
              <a:t>nhóm</a:t>
            </a:r>
            <a:r>
              <a:rPr lang="en-US" sz="1200"/>
              <a:t> </a:t>
            </a:r>
            <a:r>
              <a:rPr lang="en-US" sz="1200" err="1"/>
              <a:t>tiềm</a:t>
            </a:r>
            <a:r>
              <a:rPr lang="en-US" sz="1200"/>
              <a:t> </a:t>
            </a:r>
            <a:r>
              <a:rPr lang="en-US" sz="1200" err="1"/>
              <a:t>năng</a:t>
            </a:r>
            <a:r>
              <a:rPr lang="en-US" sz="1200"/>
              <a:t> </a:t>
            </a:r>
            <a:r>
              <a:rPr lang="en-US" sz="1200" err="1"/>
              <a:t>dẫn</a:t>
            </a:r>
            <a:r>
              <a:rPr lang="en-US" sz="1200"/>
              <a:t> </a:t>
            </a:r>
            <a:r>
              <a:rPr lang="en-US" sz="1200" err="1"/>
              <a:t>đến</a:t>
            </a:r>
            <a:r>
              <a:rPr lang="en-US" sz="1200"/>
              <a:t> </a:t>
            </a:r>
            <a:r>
              <a:rPr lang="en-US" sz="1200" err="1"/>
              <a:t>nguy</a:t>
            </a:r>
            <a:r>
              <a:rPr lang="en-US" sz="1200"/>
              <a:t> </a:t>
            </a:r>
            <a:r>
              <a:rPr lang="en-US" sz="1200" err="1"/>
              <a:t>cơ</a:t>
            </a:r>
            <a:r>
              <a:rPr lang="en-US" sz="1200"/>
              <a:t> chi </a:t>
            </a:r>
            <a:r>
              <a:rPr lang="en-US" sz="1200" err="1"/>
              <a:t>phí</a:t>
            </a:r>
            <a:r>
              <a:rPr lang="en-US" sz="1200"/>
              <a:t> MKT </a:t>
            </a:r>
            <a:r>
              <a:rPr lang="en-US" sz="1200" err="1"/>
              <a:t>lớn</a:t>
            </a:r>
            <a:r>
              <a:rPr lang="en-US" sz="1200"/>
              <a:t> </a:t>
            </a:r>
            <a:r>
              <a:rPr lang="en-US" sz="1200" err="1"/>
              <a:t>và</a:t>
            </a:r>
            <a:r>
              <a:rPr lang="en-US" sz="1200"/>
              <a:t> </a:t>
            </a:r>
            <a:r>
              <a:rPr lang="en-US" sz="1200" err="1"/>
              <a:t>ảnh</a:t>
            </a:r>
            <a:r>
              <a:rPr lang="en-US" sz="1200"/>
              <a:t> </a:t>
            </a:r>
            <a:r>
              <a:rPr lang="en-US" sz="1200" err="1"/>
              <a:t>hưởng</a:t>
            </a:r>
            <a:r>
              <a:rPr lang="en-US" sz="1200"/>
              <a:t> </a:t>
            </a:r>
            <a:r>
              <a:rPr lang="en-US" sz="1200" err="1"/>
              <a:t>trải</a:t>
            </a:r>
            <a:r>
              <a:rPr lang="en-US" sz="1200"/>
              <a:t> </a:t>
            </a:r>
            <a:r>
              <a:rPr lang="en-US" sz="1200" err="1"/>
              <a:t>nghiệm</a:t>
            </a:r>
            <a:r>
              <a:rPr lang="en-US" sz="1200"/>
              <a:t> </a:t>
            </a:r>
            <a:r>
              <a:rPr lang="en-US" sz="1200" err="1"/>
              <a:t>khách</a:t>
            </a:r>
            <a:r>
              <a:rPr lang="en-US" sz="1200"/>
              <a:t> hàng</a:t>
            </a:r>
          </a:p>
          <a:p>
            <a:pPr>
              <a:spcAft>
                <a:spcPts val="600"/>
              </a:spcAft>
            </a:pPr>
            <a:r>
              <a:rPr lang="en-US" sz="1200" b="1" err="1"/>
              <a:t>Giải</a:t>
            </a:r>
            <a:r>
              <a:rPr lang="en-US" sz="1200" b="1"/>
              <a:t> </a:t>
            </a:r>
            <a:r>
              <a:rPr lang="en-US" sz="1200" b="1" err="1"/>
              <a:t>pháp</a:t>
            </a:r>
            <a:r>
              <a:rPr lang="en-US" sz="1200"/>
              <a:t>: </a:t>
            </a:r>
            <a:r>
              <a:rPr lang="en-US" sz="1200" err="1"/>
              <a:t>Xây</a:t>
            </a:r>
            <a:r>
              <a:rPr lang="en-US" sz="1200"/>
              <a:t> </a:t>
            </a:r>
            <a:r>
              <a:rPr lang="en-US" sz="1200" err="1"/>
              <a:t>dựng</a:t>
            </a:r>
            <a:r>
              <a:rPr lang="en-US" sz="1200"/>
              <a:t> ML Models </a:t>
            </a:r>
            <a:r>
              <a:rPr lang="en-US" sz="1200" err="1"/>
              <a:t>dự</a:t>
            </a:r>
            <a:r>
              <a:rPr lang="en-US" sz="1200"/>
              <a:t> </a:t>
            </a:r>
            <a:r>
              <a:rPr lang="en-US" sz="1200" err="1"/>
              <a:t>báo</a:t>
            </a:r>
            <a:r>
              <a:rPr lang="en-US" sz="1200"/>
              <a:t> KH </a:t>
            </a:r>
            <a:r>
              <a:rPr lang="en-US" sz="1200" err="1"/>
              <a:t>tiềm</a:t>
            </a:r>
            <a:r>
              <a:rPr lang="en-US" sz="1200"/>
              <a:t> </a:t>
            </a:r>
            <a:r>
              <a:rPr lang="en-US" sz="1200" err="1"/>
              <a:t>năng</a:t>
            </a:r>
            <a:r>
              <a:rPr lang="en-US" sz="1200"/>
              <a:t> </a:t>
            </a:r>
            <a:r>
              <a:rPr lang="en-US" sz="1200" err="1"/>
              <a:t>bán</a:t>
            </a:r>
            <a:r>
              <a:rPr lang="en-US" sz="1200"/>
              <a:t> </a:t>
            </a:r>
            <a:r>
              <a:rPr lang="en-US" sz="1200" err="1"/>
              <a:t>bất</a:t>
            </a:r>
            <a:r>
              <a:rPr lang="en-US" sz="1200"/>
              <a:t> </a:t>
            </a:r>
            <a:r>
              <a:rPr lang="en-US" sz="1200" err="1"/>
              <a:t>động</a:t>
            </a:r>
            <a:r>
              <a:rPr lang="en-US" sz="1200"/>
              <a:t> </a:t>
            </a:r>
            <a:r>
              <a:rPr lang="en-US" sz="1200" err="1"/>
              <a:t>sản</a:t>
            </a:r>
            <a:endParaRPr lang="en-US" sz="1200"/>
          </a:p>
          <a:p>
            <a:pPr>
              <a:spcAft>
                <a:spcPts val="600"/>
              </a:spcAft>
            </a:pPr>
            <a:r>
              <a:rPr lang="en-US" sz="1200" b="1" err="1"/>
              <a:t>Thông</a:t>
            </a:r>
            <a:r>
              <a:rPr lang="en-US" sz="1200" b="1"/>
              <a:t> tin chi </a:t>
            </a:r>
            <a:r>
              <a:rPr lang="en-US" sz="1200" b="1" err="1"/>
              <a:t>tiết</a:t>
            </a:r>
            <a:r>
              <a:rPr lang="en-US" sz="1200" b="1"/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err="1"/>
              <a:t>Số</a:t>
            </a:r>
            <a:r>
              <a:rPr lang="en-US" sz="1200" b="1"/>
              <a:t> </a:t>
            </a:r>
            <a:r>
              <a:rPr lang="en-US" sz="1200" b="1" err="1"/>
              <a:t>lượng</a:t>
            </a:r>
            <a:r>
              <a:rPr lang="en-US" sz="1200" b="1"/>
              <a:t> feature</a:t>
            </a:r>
            <a:r>
              <a:rPr lang="en-US" sz="1200"/>
              <a:t>: 3269 (</a:t>
            </a:r>
            <a:r>
              <a:rPr lang="en-US" sz="1200" err="1"/>
              <a:t>tất</a:t>
            </a:r>
            <a:r>
              <a:rPr lang="en-US" sz="1200"/>
              <a:t> </a:t>
            </a:r>
            <a:r>
              <a:rPr lang="en-US" sz="1200" err="1"/>
              <a:t>cả</a:t>
            </a:r>
            <a:r>
              <a:rPr lang="en-US" sz="1200"/>
              <a:t> </a:t>
            </a:r>
            <a:r>
              <a:rPr lang="en-US" sz="1200" err="1"/>
              <a:t>các</a:t>
            </a:r>
            <a:r>
              <a:rPr lang="en-US" sz="1200"/>
              <a:t> </a:t>
            </a:r>
            <a:r>
              <a:rPr lang="en-US" sz="1200" err="1"/>
              <a:t>nhóm</a:t>
            </a:r>
            <a:r>
              <a:rPr lang="en-US" sz="1200"/>
              <a:t> feature </a:t>
            </a:r>
            <a:r>
              <a:rPr lang="en-US" sz="1200" err="1"/>
              <a:t>trong</a:t>
            </a:r>
            <a:r>
              <a:rPr lang="en-US" sz="1200"/>
              <a:t> feature store)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/>
              <a:t>Label</a:t>
            </a:r>
            <a:r>
              <a:rPr lang="en-US" sz="1200"/>
              <a:t>: Data label </a:t>
            </a:r>
            <a:r>
              <a:rPr lang="en-US" sz="1200" err="1"/>
              <a:t>từ</a:t>
            </a:r>
            <a:r>
              <a:rPr lang="en-US" sz="1200"/>
              <a:t> RB Mart </a:t>
            </a:r>
            <a:r>
              <a:rPr lang="en-US" sz="1200" err="1"/>
              <a:t>theo</a:t>
            </a:r>
            <a:r>
              <a:rPr lang="en-US" sz="1200"/>
              <a:t> rule </a:t>
            </a:r>
            <a:r>
              <a:rPr lang="en-US" sz="1200" err="1"/>
              <a:t>đã</a:t>
            </a:r>
            <a:r>
              <a:rPr lang="en-US" sz="1200"/>
              <a:t> </a:t>
            </a:r>
            <a:r>
              <a:rPr lang="en-US" sz="1200" err="1"/>
              <a:t>thống</a:t>
            </a:r>
            <a:r>
              <a:rPr lang="en-US" sz="1200"/>
              <a:t> </a:t>
            </a:r>
            <a:r>
              <a:rPr lang="en-US" sz="1200" err="1"/>
              <a:t>nhất</a:t>
            </a:r>
            <a:r>
              <a:rPr lang="en-US" sz="1200"/>
              <a:t> </a:t>
            </a:r>
            <a:r>
              <a:rPr lang="en-US" sz="1200" err="1"/>
              <a:t>với</a:t>
            </a:r>
            <a:r>
              <a:rPr lang="en-US" sz="1200"/>
              <a:t> ĐVKD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/>
              <a:t>Performance</a:t>
            </a:r>
            <a:r>
              <a:rPr lang="en-US" sz="1200"/>
              <a:t>: Recall 50% </a:t>
            </a:r>
            <a:r>
              <a:rPr lang="en-US" sz="1200" err="1"/>
              <a:t>cho</a:t>
            </a:r>
            <a:r>
              <a:rPr lang="en-US" sz="1200"/>
              <a:t> top 10%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/>
              <a:t>Sizing (số lượng KH)</a:t>
            </a:r>
            <a:r>
              <a:rPr lang="en-US" sz="1200"/>
              <a:t>:  Train: 900k, Test: 100k, Serving: 100k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F2D6AD9-C2ED-87BF-113B-8587262E5EE4}"/>
              </a:ext>
            </a:extLst>
          </p:cNvPr>
          <p:cNvSpPr/>
          <p:nvPr/>
        </p:nvSpPr>
        <p:spPr>
          <a:xfrm>
            <a:off x="3893561" y="4996276"/>
            <a:ext cx="1933074" cy="912403"/>
          </a:xfrm>
          <a:prstGeom prst="rect">
            <a:avLst/>
          </a:prstGeom>
          <a:noFill/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en-US" sz="1600" err="1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DE5350C-7297-291F-1CBA-626F10526A3D}"/>
              </a:ext>
            </a:extLst>
          </p:cNvPr>
          <p:cNvGrpSpPr/>
          <p:nvPr/>
        </p:nvGrpSpPr>
        <p:grpSpPr>
          <a:xfrm>
            <a:off x="3578485" y="2796568"/>
            <a:ext cx="2594197" cy="3356519"/>
            <a:chOff x="3567113" y="771013"/>
            <a:chExt cx="2594197" cy="351922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0809F177-4B78-BD4F-8122-9E3357CCA966}"/>
                </a:ext>
              </a:extLst>
            </p:cNvPr>
            <p:cNvSpPr/>
            <p:nvPr/>
          </p:nvSpPr>
          <p:spPr>
            <a:xfrm>
              <a:off x="3567113" y="779945"/>
              <a:ext cx="2583806" cy="3510288"/>
            </a:xfrm>
            <a:prstGeom prst="roundRect">
              <a:avLst>
                <a:gd name="adj" fmla="val 6345"/>
              </a:avLst>
            </a:prstGeom>
            <a:noFill/>
            <a:ln w="6350" cap="sq">
              <a:solidFill>
                <a:schemeClr val="tx2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en-US" sz="1600" err="1">
                <a:solidFill>
                  <a:schemeClr val="bg1"/>
                </a:solidFill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B0DC1337-5B98-1838-2011-B861D34531F8}"/>
                </a:ext>
              </a:extLst>
            </p:cNvPr>
            <p:cNvSpPr/>
            <p:nvPr/>
          </p:nvSpPr>
          <p:spPr>
            <a:xfrm>
              <a:off x="3577503" y="771013"/>
              <a:ext cx="2583807" cy="377450"/>
            </a:xfrm>
            <a:prstGeom prst="roundRect">
              <a:avLst>
                <a:gd name="adj" fmla="val 50000"/>
              </a:avLst>
            </a:prstGeom>
            <a:solidFill>
              <a:srgbClr val="EE452F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r>
                <a:rPr lang="en-US" sz="1800" b="1">
                  <a:solidFill>
                    <a:schemeClr val="bg1"/>
                  </a:solidFill>
                </a:rPr>
                <a:t>ML Model</a:t>
              </a: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5FBC20-EE29-4652-5439-BC84D24B021F}"/>
              </a:ext>
            </a:extLst>
          </p:cNvPr>
          <p:cNvCxnSpPr>
            <a:cxnSpLocks/>
          </p:cNvCxnSpPr>
          <p:nvPr/>
        </p:nvCxnSpPr>
        <p:spPr>
          <a:xfrm>
            <a:off x="3586750" y="4862247"/>
            <a:ext cx="2591385" cy="0"/>
          </a:xfrm>
          <a:prstGeom prst="line">
            <a:avLst/>
          </a:prstGeom>
          <a:ln w="3175" cap="flat">
            <a:solidFill>
              <a:schemeClr val="tx1"/>
            </a:solidFill>
            <a:prstDash val="lgDashDotDot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69C0741-E337-3741-857E-0CC1163DF2CF}"/>
              </a:ext>
            </a:extLst>
          </p:cNvPr>
          <p:cNvSpPr txBox="1"/>
          <p:nvPr/>
        </p:nvSpPr>
        <p:spPr>
          <a:xfrm>
            <a:off x="4528920" y="4523649"/>
            <a:ext cx="630852" cy="347724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wrap="square">
            <a:spAutoFit/>
          </a:bodyPr>
          <a:lstStyle/>
          <a:p>
            <a:pPr algn="l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b="1"/>
              <a:t>Data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7A14F6E-54AD-6AEC-727B-C5D1D7B2D501}"/>
              </a:ext>
            </a:extLst>
          </p:cNvPr>
          <p:cNvGrpSpPr/>
          <p:nvPr/>
        </p:nvGrpSpPr>
        <p:grpSpPr>
          <a:xfrm>
            <a:off x="231978" y="2802110"/>
            <a:ext cx="3194811" cy="3348000"/>
            <a:chOff x="3567113" y="779945"/>
            <a:chExt cx="2592238" cy="3510287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91B5DD5-320C-63A6-1E70-6F58C6636E44}"/>
                </a:ext>
              </a:extLst>
            </p:cNvPr>
            <p:cNvSpPr/>
            <p:nvPr/>
          </p:nvSpPr>
          <p:spPr>
            <a:xfrm>
              <a:off x="3567113" y="779945"/>
              <a:ext cx="2583806" cy="3510287"/>
            </a:xfrm>
            <a:prstGeom prst="roundRect">
              <a:avLst>
                <a:gd name="adj" fmla="val 5101"/>
              </a:avLst>
            </a:prstGeom>
            <a:noFill/>
            <a:ln w="6350" cap="sq">
              <a:solidFill>
                <a:schemeClr val="tx2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en-US" sz="1600" err="1">
                <a:solidFill>
                  <a:schemeClr val="bg1"/>
                </a:solidFill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DD2AC070-C97C-939F-543C-7A8681C27A6D}"/>
                </a:ext>
              </a:extLst>
            </p:cNvPr>
            <p:cNvSpPr/>
            <p:nvPr/>
          </p:nvSpPr>
          <p:spPr>
            <a:xfrm>
              <a:off x="3567114" y="781908"/>
              <a:ext cx="2592237" cy="377450"/>
            </a:xfrm>
            <a:prstGeom prst="roundRect">
              <a:avLst>
                <a:gd name="adj" fmla="val 50000"/>
              </a:avLst>
            </a:prstGeom>
            <a:solidFill>
              <a:srgbClr val="EE452F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r>
                <a:rPr lang="en-US" sz="1800" b="1">
                  <a:solidFill>
                    <a:schemeClr val="bg1"/>
                  </a:solidFill>
                </a:rPr>
                <a:t>AS IS</a:t>
              </a:r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A6B5486-1F33-C118-DB1A-F89B2272D39A}"/>
              </a:ext>
            </a:extLst>
          </p:cNvPr>
          <p:cNvSpPr/>
          <p:nvPr/>
        </p:nvSpPr>
        <p:spPr>
          <a:xfrm>
            <a:off x="6314396" y="2802111"/>
            <a:ext cx="2968460" cy="3348000"/>
          </a:xfrm>
          <a:prstGeom prst="roundRect">
            <a:avLst>
              <a:gd name="adj" fmla="val 3261"/>
            </a:avLst>
          </a:prstGeom>
          <a:noFill/>
          <a:ln w="6350" cap="sq">
            <a:solidFill>
              <a:srgbClr val="0E9AA7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596A594-4203-A5EE-49F4-A636E67CB857}"/>
              </a:ext>
            </a:extLst>
          </p:cNvPr>
          <p:cNvSpPr/>
          <p:nvPr/>
        </p:nvSpPr>
        <p:spPr>
          <a:xfrm>
            <a:off x="6314394" y="2783200"/>
            <a:ext cx="2968462" cy="360000"/>
          </a:xfrm>
          <a:prstGeom prst="roundRect">
            <a:avLst>
              <a:gd name="adj" fmla="val 38488"/>
            </a:avLst>
          </a:prstGeom>
          <a:solidFill>
            <a:srgbClr val="0E9AA7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1800" b="1">
                <a:solidFill>
                  <a:schemeClr val="bg1"/>
                </a:solidFill>
              </a:rPr>
              <a:t>TO BE</a:t>
            </a: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A466A8A5-1FC2-FAD5-A109-CE84926F1091}"/>
              </a:ext>
            </a:extLst>
          </p:cNvPr>
          <p:cNvSpPr/>
          <p:nvPr/>
        </p:nvSpPr>
        <p:spPr bwMode="auto">
          <a:xfrm rot="5400000">
            <a:off x="3240363" y="4385308"/>
            <a:ext cx="584737" cy="350579"/>
          </a:xfrm>
          <a:prstGeom prst="triangle">
            <a:avLst/>
          </a:prstGeom>
          <a:solidFill>
            <a:srgbClr val="EE452F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CCC08E7A-89A9-6A27-0D4A-F82CF44D32EC}"/>
              </a:ext>
            </a:extLst>
          </p:cNvPr>
          <p:cNvSpPr/>
          <p:nvPr/>
        </p:nvSpPr>
        <p:spPr bwMode="auto">
          <a:xfrm rot="5400000">
            <a:off x="5962827" y="4385308"/>
            <a:ext cx="584737" cy="350579"/>
          </a:xfrm>
          <a:prstGeom prst="triangle">
            <a:avLst/>
          </a:prstGeom>
          <a:solidFill>
            <a:srgbClr val="EE452F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3B7C129-D449-09C3-8B4B-38E8221508B3}"/>
              </a:ext>
            </a:extLst>
          </p:cNvPr>
          <p:cNvSpPr/>
          <p:nvPr/>
        </p:nvSpPr>
        <p:spPr>
          <a:xfrm>
            <a:off x="9416695" y="2802110"/>
            <a:ext cx="2587201" cy="3348000"/>
          </a:xfrm>
          <a:prstGeom prst="roundRect">
            <a:avLst>
              <a:gd name="adj" fmla="val 3261"/>
            </a:avLst>
          </a:prstGeom>
          <a:noFill/>
          <a:ln w="6350" cap="sq">
            <a:solidFill>
              <a:srgbClr val="0E9AA7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DE59752-32BD-8B19-7F37-253AAB50B994}"/>
              </a:ext>
            </a:extLst>
          </p:cNvPr>
          <p:cNvSpPr/>
          <p:nvPr/>
        </p:nvSpPr>
        <p:spPr>
          <a:xfrm>
            <a:off x="9406304" y="2783200"/>
            <a:ext cx="2622676" cy="360000"/>
          </a:xfrm>
          <a:prstGeom prst="roundRect">
            <a:avLst>
              <a:gd name="adj" fmla="val 32715"/>
            </a:avLst>
          </a:prstGeom>
          <a:solidFill>
            <a:srgbClr val="0E9AA7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1800" b="1">
                <a:solidFill>
                  <a:schemeClr val="bg1"/>
                </a:solidFill>
              </a:rPr>
              <a:t>EXECUTION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A50E709-7DF5-3253-A715-8953A171DDA4}"/>
              </a:ext>
            </a:extLst>
          </p:cNvPr>
          <p:cNvSpPr/>
          <p:nvPr/>
        </p:nvSpPr>
        <p:spPr bwMode="auto">
          <a:xfrm>
            <a:off x="9554830" y="5550565"/>
            <a:ext cx="2309731" cy="447075"/>
          </a:xfrm>
          <a:prstGeom prst="rect">
            <a:avLst/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r>
              <a:rPr lang="en-US" sz="1200" b="1">
                <a:solidFill>
                  <a:schemeClr val="bg1"/>
                </a:solidFill>
              </a:rPr>
              <a:t>New customer insight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C8124D3-8872-280C-1E78-9C77D38254CA}"/>
              </a:ext>
            </a:extLst>
          </p:cNvPr>
          <p:cNvCxnSpPr>
            <a:cxnSpLocks/>
            <a:stCxn id="18" idx="2"/>
            <a:endCxn id="5" idx="2"/>
          </p:cNvCxnSpPr>
          <p:nvPr/>
        </p:nvCxnSpPr>
        <p:spPr bwMode="auto">
          <a:xfrm rot="5400000">
            <a:off x="7712319" y="3155709"/>
            <a:ext cx="155447" cy="5839308"/>
          </a:xfrm>
          <a:prstGeom prst="bentConnector3">
            <a:avLst>
              <a:gd name="adj1" fmla="val 247060"/>
            </a:avLst>
          </a:prstGeom>
          <a:solidFill>
            <a:schemeClr val="accent1"/>
          </a:solidFill>
          <a:ln w="38100" cap="flat" cmpd="sng" algn="ctr">
            <a:solidFill>
              <a:srgbClr val="0E9AA7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17F8D5B-17E8-CDD2-943B-7E18A1FF94B3}"/>
              </a:ext>
            </a:extLst>
          </p:cNvPr>
          <p:cNvSpPr/>
          <p:nvPr/>
        </p:nvSpPr>
        <p:spPr bwMode="auto">
          <a:xfrm rot="5400000">
            <a:off x="9080429" y="4392054"/>
            <a:ext cx="546468" cy="298820"/>
          </a:xfrm>
          <a:prstGeom prst="triangle">
            <a:avLst/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17FF4A1-A812-D99E-021B-10A6E64EB2EE}"/>
              </a:ext>
            </a:extLst>
          </p:cNvPr>
          <p:cNvSpPr txBox="1"/>
          <p:nvPr/>
        </p:nvSpPr>
        <p:spPr>
          <a:xfrm>
            <a:off x="3748958" y="3984526"/>
            <a:ext cx="2358422" cy="586660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/>
          <a:p>
            <a:pPr marL="171450" indent="-171450" algn="l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100"/>
              <a:t>Learn new behaviors quarterly</a:t>
            </a:r>
          </a:p>
          <a:p>
            <a:pPr marL="171450" indent="-171450" algn="l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100"/>
              <a:t>Deliver outputs monthly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E24D0F-E7CF-FF17-16FB-F5912CB926FE}"/>
              </a:ext>
            </a:extLst>
          </p:cNvPr>
          <p:cNvSpPr txBox="1"/>
          <p:nvPr/>
        </p:nvSpPr>
        <p:spPr>
          <a:xfrm>
            <a:off x="3708022" y="3331718"/>
            <a:ext cx="2294166" cy="566223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defPPr>
              <a:defRPr lang="en-US"/>
            </a:defPPr>
            <a:lvl1pPr marL="171450" indent="-1714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100"/>
            </a:lvl1pPr>
          </a:lstStyle>
          <a:p>
            <a:pPr marL="0" indent="0">
              <a:buNone/>
            </a:pPr>
            <a:r>
              <a:rPr lang="en-US" sz="1200" b="1"/>
              <a:t>Machine learning model for identifying potential real-estate customers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F6834C-D72A-068C-97DB-75039C881C7F}"/>
              </a:ext>
            </a:extLst>
          </p:cNvPr>
          <p:cNvSpPr txBox="1"/>
          <p:nvPr/>
        </p:nvSpPr>
        <p:spPr>
          <a:xfrm>
            <a:off x="3739061" y="5261831"/>
            <a:ext cx="1552310" cy="876217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/>
          <a:p>
            <a:pPr marL="171450" indent="-171450" algn="l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100"/>
              <a:t>Demographics</a:t>
            </a:r>
          </a:p>
          <a:p>
            <a:pPr marL="171450" indent="-171450" algn="l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100"/>
              <a:t>CASA</a:t>
            </a:r>
          </a:p>
          <a:p>
            <a:pPr marL="171450" indent="-171450" algn="l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100"/>
              <a:t>Card</a:t>
            </a:r>
          </a:p>
          <a:p>
            <a:pPr marL="171450" indent="-171450" algn="l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100"/>
          </a:p>
          <a:p>
            <a:pPr marL="171450" indent="-171450" algn="l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1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2CBC5C-DB1F-5D73-17B9-9D42DF76B6CB}"/>
              </a:ext>
            </a:extLst>
          </p:cNvPr>
          <p:cNvSpPr/>
          <p:nvPr/>
        </p:nvSpPr>
        <p:spPr>
          <a:xfrm>
            <a:off x="3682795" y="5109400"/>
            <a:ext cx="2397111" cy="912403"/>
          </a:xfrm>
          <a:prstGeom prst="rect">
            <a:avLst/>
          </a:prstGeom>
          <a:noFill/>
          <a:ln w="38100" cap="sq">
            <a:solidFill>
              <a:srgbClr val="EE452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24A194-14C2-283D-8F0A-EBB0A216DDFA}"/>
              </a:ext>
            </a:extLst>
          </p:cNvPr>
          <p:cNvSpPr txBox="1"/>
          <p:nvPr/>
        </p:nvSpPr>
        <p:spPr>
          <a:xfrm>
            <a:off x="4981351" y="5247329"/>
            <a:ext cx="1262432" cy="804387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defPPr>
              <a:defRPr lang="en-US"/>
            </a:defPPr>
            <a:lvl1pPr marL="171450" indent="-1714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100"/>
            </a:lvl1pPr>
          </a:lstStyle>
          <a:p>
            <a:r>
              <a:rPr lang="en-US"/>
              <a:t>Bond/FD</a:t>
            </a:r>
          </a:p>
          <a:p>
            <a:r>
              <a:rPr lang="en-US"/>
              <a:t>Loan</a:t>
            </a:r>
          </a:p>
          <a:p>
            <a:r>
              <a:rPr lang="en-US"/>
              <a:t>CIC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004C94-ED37-1010-B5FB-8DFDEE2BE378}"/>
              </a:ext>
            </a:extLst>
          </p:cNvPr>
          <p:cNvSpPr/>
          <p:nvPr/>
        </p:nvSpPr>
        <p:spPr bwMode="auto">
          <a:xfrm>
            <a:off x="6561520" y="3795071"/>
            <a:ext cx="2520000" cy="280799"/>
          </a:xfrm>
          <a:prstGeom prst="rect">
            <a:avLst/>
          </a:prstGeom>
          <a:solidFill>
            <a:srgbClr val="0E9AA7">
              <a:alpha val="55000"/>
            </a:srgbClr>
          </a:solidFill>
          <a:ln w="12700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r>
              <a:rPr lang="en-US" sz="1100"/>
              <a:t>Improve Conversion rate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E6ACCD2-F121-59BB-1826-A6D7C8264F34}"/>
              </a:ext>
            </a:extLst>
          </p:cNvPr>
          <p:cNvSpPr/>
          <p:nvPr/>
        </p:nvSpPr>
        <p:spPr bwMode="auto">
          <a:xfrm>
            <a:off x="6561520" y="3370585"/>
            <a:ext cx="2520000" cy="280799"/>
          </a:xfrm>
          <a:prstGeom prst="rect">
            <a:avLst/>
          </a:prstGeom>
          <a:solidFill>
            <a:srgbClr val="0E9AA7">
              <a:alpha val="55000"/>
            </a:srgbClr>
          </a:solidFill>
          <a:ln w="12700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r>
              <a:rPr lang="en-US" sz="1100"/>
              <a:t>Specific segmentation by campaign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BC3670EC-073D-BE9C-9C85-8A88B93FC0F2}"/>
              </a:ext>
            </a:extLst>
          </p:cNvPr>
          <p:cNvSpPr/>
          <p:nvPr/>
        </p:nvSpPr>
        <p:spPr bwMode="auto">
          <a:xfrm rot="5400000">
            <a:off x="7647855" y="4108605"/>
            <a:ext cx="347330" cy="720000"/>
          </a:xfrm>
          <a:prstGeom prst="rightArrow">
            <a:avLst/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1D8699-F395-FECF-16C1-F3B0DD7739C9}"/>
              </a:ext>
            </a:extLst>
          </p:cNvPr>
          <p:cNvSpPr/>
          <p:nvPr/>
        </p:nvSpPr>
        <p:spPr bwMode="auto">
          <a:xfrm>
            <a:off x="6561520" y="4879277"/>
            <a:ext cx="2520000" cy="1157529"/>
          </a:xfrm>
          <a:prstGeom prst="rect">
            <a:avLst/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3CB7A9-A8FC-DA45-A678-927EA8BAFE40}"/>
              </a:ext>
            </a:extLst>
          </p:cNvPr>
          <p:cNvSpPr txBox="1"/>
          <p:nvPr/>
        </p:nvSpPr>
        <p:spPr>
          <a:xfrm>
            <a:off x="6561520" y="5004521"/>
            <a:ext cx="2520000" cy="904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600" b="1">
                <a:solidFill>
                  <a:schemeClr val="bg1"/>
                </a:solidFill>
              </a:rPr>
              <a:t>Campaign strategies using model-driven insights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04FFBED-5DC0-2499-4CBF-79464B2EAB10}"/>
              </a:ext>
            </a:extLst>
          </p:cNvPr>
          <p:cNvSpPr/>
          <p:nvPr/>
        </p:nvSpPr>
        <p:spPr bwMode="auto">
          <a:xfrm>
            <a:off x="9557126" y="3289346"/>
            <a:ext cx="2309732" cy="342380"/>
          </a:xfrm>
          <a:prstGeom prst="rect">
            <a:avLst/>
          </a:prstGeom>
          <a:solidFill>
            <a:srgbClr val="0E9AA7">
              <a:alpha val="55000"/>
            </a:srgbClr>
          </a:solidFill>
          <a:ln w="12700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r>
              <a:rPr lang="en-US" sz="1100" b="1"/>
              <a:t>Campaign 1: </a:t>
            </a:r>
            <a:r>
              <a:rPr lang="en-US" sz="1100"/>
              <a:t>The legend Da Nang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C8AA812-5CFC-B9B0-994A-7791B7749EC6}"/>
              </a:ext>
            </a:extLst>
          </p:cNvPr>
          <p:cNvSpPr/>
          <p:nvPr/>
        </p:nvSpPr>
        <p:spPr bwMode="auto">
          <a:xfrm>
            <a:off x="9554831" y="3753881"/>
            <a:ext cx="2314322" cy="324000"/>
          </a:xfrm>
          <a:prstGeom prst="rect">
            <a:avLst/>
          </a:prstGeom>
          <a:solidFill>
            <a:srgbClr val="0E9AA7">
              <a:alpha val="20000"/>
            </a:srgbClr>
          </a:solidFill>
          <a:ln w="12700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r>
              <a:rPr lang="en-US" sz="1100" b="1"/>
              <a:t>Campaign 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FEEA5BD-7BB1-019C-61AF-9A60CA93E43C}"/>
              </a:ext>
            </a:extLst>
          </p:cNvPr>
          <p:cNvSpPr/>
          <p:nvPr/>
        </p:nvSpPr>
        <p:spPr bwMode="auto">
          <a:xfrm>
            <a:off x="9554831" y="4187748"/>
            <a:ext cx="2314322" cy="324000"/>
          </a:xfrm>
          <a:prstGeom prst="rect">
            <a:avLst/>
          </a:prstGeom>
          <a:solidFill>
            <a:srgbClr val="0E9AA7">
              <a:alpha val="20000"/>
            </a:srgbClr>
          </a:solidFill>
          <a:ln w="12700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r>
              <a:rPr lang="en-US" sz="1100" b="1"/>
              <a:t>Campaign 3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0EDB01B-4594-0A7C-E104-7EE9424E2071}"/>
              </a:ext>
            </a:extLst>
          </p:cNvPr>
          <p:cNvSpPr/>
          <p:nvPr/>
        </p:nvSpPr>
        <p:spPr bwMode="auto">
          <a:xfrm>
            <a:off x="9554831" y="4616678"/>
            <a:ext cx="2314322" cy="324000"/>
          </a:xfrm>
          <a:prstGeom prst="rect">
            <a:avLst/>
          </a:prstGeom>
          <a:solidFill>
            <a:srgbClr val="0E9AA7">
              <a:alpha val="20000"/>
            </a:srgbClr>
          </a:solidFill>
          <a:ln w="12700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r>
              <a:rPr lang="en-US" sz="1100" b="1"/>
              <a:t>…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E6118F51-4C90-8682-64EA-A62056150B52}"/>
              </a:ext>
            </a:extLst>
          </p:cNvPr>
          <p:cNvSpPr/>
          <p:nvPr/>
        </p:nvSpPr>
        <p:spPr bwMode="auto">
          <a:xfrm rot="5400000">
            <a:off x="10538327" y="4862272"/>
            <a:ext cx="347330" cy="720000"/>
          </a:xfrm>
          <a:prstGeom prst="rightArrow">
            <a:avLst/>
          </a:prstGeom>
          <a:solidFill>
            <a:srgbClr val="0E9AA7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1F4A026-570C-E2EC-24AF-8F6F36F82714}"/>
              </a:ext>
            </a:extLst>
          </p:cNvPr>
          <p:cNvSpPr txBox="1"/>
          <p:nvPr/>
        </p:nvSpPr>
        <p:spPr>
          <a:xfrm>
            <a:off x="417931" y="3445085"/>
            <a:ext cx="2902151" cy="533516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defPPr>
              <a:defRPr lang="en-US"/>
            </a:defPPr>
            <a:lvl1pPr marL="171450" indent="-1714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100"/>
            </a:lvl1pPr>
          </a:lstStyle>
          <a:p>
            <a:pPr marL="0" indent="0">
              <a:buNone/>
            </a:pPr>
            <a:r>
              <a:rPr lang="en-US" sz="1200" b="1"/>
              <a:t>A mass-scale digital marketing campaign driven by a simple rule-based filtering approach with: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28EC5FA-CF61-8C90-2DAD-90144DCAEBDA}"/>
              </a:ext>
            </a:extLst>
          </p:cNvPr>
          <p:cNvSpPr txBox="1"/>
          <p:nvPr/>
        </p:nvSpPr>
        <p:spPr>
          <a:xfrm>
            <a:off x="643792" y="4407263"/>
            <a:ext cx="2450431" cy="533516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defPPr>
              <a:defRPr lang="en-US"/>
            </a:defPPr>
            <a:lvl1pPr marL="0" indent="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1pPr>
          </a:lstStyle>
          <a:p>
            <a:r>
              <a:rPr lang="en-US"/>
              <a:t>No feedback or data-tracking loop to enhance rules/models or track campaign performance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3709237-443F-08D2-2C37-5266DA3C8726}"/>
              </a:ext>
            </a:extLst>
          </p:cNvPr>
          <p:cNvSpPr txBox="1"/>
          <p:nvPr/>
        </p:nvSpPr>
        <p:spPr>
          <a:xfrm>
            <a:off x="643792" y="5122366"/>
            <a:ext cx="2450431" cy="533516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defPPr>
              <a:defRPr lang="en-US"/>
            </a:defPPr>
            <a:lvl1pPr marL="0" indent="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100"/>
            </a:lvl1pPr>
          </a:lstStyle>
          <a:p>
            <a:r>
              <a:rPr lang="en-US"/>
              <a:t>No Data-driven strategies integrating both Digital &amp; Physical channels</a:t>
            </a:r>
          </a:p>
        </p:txBody>
      </p:sp>
      <p:sp>
        <p:nvSpPr>
          <p:cNvPr id="39" name="Multiplication Sign 38">
            <a:extLst>
              <a:ext uri="{FF2B5EF4-FFF2-40B4-BE49-F238E27FC236}">
                <a16:creationId xmlns:a16="http://schemas.microsoft.com/office/drawing/2014/main" id="{37BFC87B-CDA0-BBCD-7425-BFED335145DD}"/>
              </a:ext>
            </a:extLst>
          </p:cNvPr>
          <p:cNvSpPr/>
          <p:nvPr/>
        </p:nvSpPr>
        <p:spPr bwMode="auto">
          <a:xfrm>
            <a:off x="369363" y="4507798"/>
            <a:ext cx="203901" cy="232769"/>
          </a:xfrm>
          <a:prstGeom prst="mathMultiply">
            <a:avLst/>
          </a:prstGeom>
          <a:solidFill>
            <a:srgbClr val="EE452F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en-US"/>
          </a:p>
        </p:txBody>
      </p:sp>
      <p:sp>
        <p:nvSpPr>
          <p:cNvPr id="40" name="Multiplication Sign 39">
            <a:extLst>
              <a:ext uri="{FF2B5EF4-FFF2-40B4-BE49-F238E27FC236}">
                <a16:creationId xmlns:a16="http://schemas.microsoft.com/office/drawing/2014/main" id="{B7FC2C26-8416-9155-C109-6DD13A2119D1}"/>
              </a:ext>
            </a:extLst>
          </p:cNvPr>
          <p:cNvSpPr/>
          <p:nvPr/>
        </p:nvSpPr>
        <p:spPr bwMode="auto">
          <a:xfrm>
            <a:off x="379753" y="5165207"/>
            <a:ext cx="203901" cy="232769"/>
          </a:xfrm>
          <a:prstGeom prst="mathMultiply">
            <a:avLst/>
          </a:prstGeom>
          <a:solidFill>
            <a:srgbClr val="EE452F"/>
          </a:solidFill>
          <a:ln w="9525">
            <a:noFill/>
            <a:prstDash val="dash"/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68177D4-C057-ED57-318D-7B54D3A5EFC5}"/>
              </a:ext>
            </a:extLst>
          </p:cNvPr>
          <p:cNvSpPr/>
          <p:nvPr/>
        </p:nvSpPr>
        <p:spPr>
          <a:xfrm rot="20754569">
            <a:off x="5516038" y="4925486"/>
            <a:ext cx="612000" cy="288000"/>
          </a:xfrm>
          <a:prstGeom prst="rect">
            <a:avLst/>
          </a:prstGeom>
          <a:solidFill>
            <a:srgbClr val="EE452F"/>
          </a:solidFill>
          <a:ln w="6350" cap="sq">
            <a:noFill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sz="1000" b="1">
                <a:solidFill>
                  <a:schemeClr val="bg1"/>
                </a:solidFill>
              </a:rPr>
              <a:t>MVP 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692F085-DCF8-8264-EBAB-D99C14984697}"/>
              </a:ext>
            </a:extLst>
          </p:cNvPr>
          <p:cNvSpPr txBox="1"/>
          <p:nvPr/>
        </p:nvSpPr>
        <p:spPr>
          <a:xfrm>
            <a:off x="4630359" y="6407093"/>
            <a:ext cx="59081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>
                <a:solidFill>
                  <a:srgbClr val="0E9AA7"/>
                </a:solidFill>
              </a:rPr>
              <a:t>Envolve</a:t>
            </a:r>
            <a:r>
              <a:rPr lang="en-US" sz="1200" b="1" i="1">
                <a:solidFill>
                  <a:srgbClr val="0E9AA7"/>
                </a:solidFill>
              </a:rPr>
              <a:t>:</a:t>
            </a:r>
            <a:r>
              <a:rPr lang="en-US" sz="1200" i="1"/>
              <a:t> Tracking E2E campaign lifecycle, collect more customer insight &amp; enhance customer experience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A438CF-C97D-44F8-9A54-F01AA1A97D45}"/>
              </a:ext>
            </a:extLst>
          </p:cNvPr>
          <p:cNvSpPr txBox="1"/>
          <p:nvPr/>
        </p:nvSpPr>
        <p:spPr>
          <a:xfrm>
            <a:off x="6107380" y="1185705"/>
            <a:ext cx="1881060" cy="738418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None/>
            </a:pPr>
            <a:endParaRPr lang="en-US" sz="160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E788AD9-D55C-4A22-BD4A-ECF863C3EB7C}"/>
              </a:ext>
            </a:extLst>
          </p:cNvPr>
          <p:cNvSpPr txBox="1"/>
          <p:nvPr/>
        </p:nvSpPr>
        <p:spPr>
          <a:xfrm>
            <a:off x="6561520" y="1426131"/>
            <a:ext cx="3790472" cy="794554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/>
          <a:p>
            <a:pPr marL="285750" indent="-28575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/>
              <a:t>Serving</a:t>
            </a:r>
            <a:r>
              <a:rPr lang="en-US" sz="1200"/>
              <a:t>: Serving </a:t>
            </a:r>
            <a:r>
              <a:rPr lang="en-US" sz="1200" err="1"/>
              <a:t>theo</a:t>
            </a:r>
            <a:r>
              <a:rPr lang="en-US" sz="1200"/>
              <a:t> batch, </a:t>
            </a:r>
            <a:r>
              <a:rPr lang="en-US" sz="1200" err="1"/>
              <a:t>định</a:t>
            </a:r>
            <a:r>
              <a:rPr lang="en-US" sz="1200"/>
              <a:t> </a:t>
            </a:r>
            <a:r>
              <a:rPr lang="en-US" sz="1200" err="1"/>
              <a:t>kỳ</a:t>
            </a:r>
            <a:r>
              <a:rPr lang="en-US" sz="1200"/>
              <a:t> 1 </a:t>
            </a:r>
            <a:r>
              <a:rPr lang="en-US" sz="1200" err="1"/>
              <a:t>tháng</a:t>
            </a:r>
            <a:r>
              <a:rPr lang="en-US" sz="1200"/>
              <a:t> 1 </a:t>
            </a:r>
            <a:r>
              <a:rPr lang="en-US" sz="1200" err="1"/>
              <a:t>lần</a:t>
            </a:r>
            <a:r>
              <a:rPr lang="en-US" sz="1200"/>
              <a:t> </a:t>
            </a:r>
            <a:r>
              <a:rPr lang="en-US" sz="1200" err="1"/>
              <a:t>vào</a:t>
            </a:r>
            <a:r>
              <a:rPr lang="en-US" sz="1200"/>
              <a:t> </a:t>
            </a:r>
            <a:r>
              <a:rPr lang="en-US" sz="1200" err="1"/>
              <a:t>ngày</a:t>
            </a:r>
            <a:r>
              <a:rPr lang="en-US" sz="1200"/>
              <a:t> 16-17 </a:t>
            </a:r>
          </a:p>
          <a:p>
            <a:pPr marL="285750" indent="-28575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err="1"/>
              <a:t>Tần</a:t>
            </a:r>
            <a:r>
              <a:rPr lang="en-US" sz="1200" b="1"/>
              <a:t> </a:t>
            </a:r>
            <a:r>
              <a:rPr lang="en-US" sz="1200" b="1" err="1"/>
              <a:t>suất</a:t>
            </a:r>
            <a:r>
              <a:rPr lang="en-US" sz="1200" b="1"/>
              <a:t> refresh/update </a:t>
            </a:r>
            <a:r>
              <a:rPr lang="en-US" sz="1200" b="1" err="1"/>
              <a:t>mô</a:t>
            </a:r>
            <a:r>
              <a:rPr lang="en-US" sz="1200" b="1"/>
              <a:t> </a:t>
            </a:r>
            <a:r>
              <a:rPr lang="en-US" sz="1200" b="1" err="1"/>
              <a:t>hình</a:t>
            </a:r>
            <a:r>
              <a:rPr lang="en-US" sz="1200"/>
              <a:t>: </a:t>
            </a:r>
            <a:r>
              <a:rPr lang="en-US" sz="1200" err="1"/>
              <a:t>định</a:t>
            </a:r>
            <a:r>
              <a:rPr lang="en-US" sz="1200"/>
              <a:t> </a:t>
            </a:r>
            <a:r>
              <a:rPr lang="en-US" sz="1200" err="1"/>
              <a:t>kỳ</a:t>
            </a:r>
            <a:r>
              <a:rPr lang="en-US" sz="1200"/>
              <a:t> 3 </a:t>
            </a:r>
            <a:r>
              <a:rPr lang="en-US" sz="1200" err="1"/>
              <a:t>tháng</a:t>
            </a:r>
            <a:r>
              <a:rPr lang="en-US" sz="1200"/>
              <a:t> 1 </a:t>
            </a:r>
            <a:r>
              <a:rPr lang="en-US" sz="1200" err="1"/>
              <a:t>lần</a:t>
            </a:r>
            <a:r>
              <a:rPr lang="en-US" sz="1200"/>
              <a:t>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None/>
            </a:pPr>
            <a:endParaRPr lang="en-US" sz="1600"/>
          </a:p>
        </p:txBody>
      </p:sp>
      <p:pic>
        <p:nvPicPr>
          <p:cNvPr id="45" name="Picture 6" descr="We are here Images - Free Download on Freepik">
            <a:extLst>
              <a:ext uri="{FF2B5EF4-FFF2-40B4-BE49-F238E27FC236}">
                <a16:creationId xmlns:a16="http://schemas.microsoft.com/office/drawing/2014/main" id="{A00777A5-8531-B873-E100-884D272454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040" t="13161" r="23379" b="14650"/>
          <a:stretch>
            <a:fillRect/>
          </a:stretch>
        </p:blipFill>
        <p:spPr bwMode="auto">
          <a:xfrm>
            <a:off x="6503818" y="2238540"/>
            <a:ext cx="394171" cy="531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2355048-6ADC-DA29-C725-696A2684552A}"/>
              </a:ext>
            </a:extLst>
          </p:cNvPr>
          <p:cNvSpPr txBox="1"/>
          <p:nvPr/>
        </p:nvSpPr>
        <p:spPr>
          <a:xfrm>
            <a:off x="6886175" y="2380309"/>
            <a:ext cx="14165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We are here</a:t>
            </a:r>
          </a:p>
        </p:txBody>
      </p:sp>
    </p:spTree>
    <p:extLst>
      <p:ext uri="{BB962C8B-B14F-4D97-AF65-F5344CB8AC3E}">
        <p14:creationId xmlns:p14="http://schemas.microsoft.com/office/powerpoint/2010/main" val="14824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0C676-FA49-5962-B81B-DD9DC7347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46C0DA1-DF4A-4025-8B97-C2633998F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 err="1">
                <a:latin typeface="+mn-lt"/>
                <a:cs typeface="Times New Roman" panose="02020603050405020304" pitchFamily="18" charset="0"/>
              </a:rPr>
              <a:t>Mô</a:t>
            </a:r>
            <a:r>
              <a:rPr lang="en-AU">
                <a:latin typeface="+mn-lt"/>
                <a:cs typeface="Times New Roman" panose="02020603050405020304" pitchFamily="18" charset="0"/>
              </a:rPr>
              <a:t> </a:t>
            </a:r>
            <a:r>
              <a:rPr lang="en-AU" err="1">
                <a:latin typeface="+mn-lt"/>
                <a:cs typeface="Times New Roman" panose="02020603050405020304" pitchFamily="18" charset="0"/>
              </a:rPr>
              <a:t>tả</a:t>
            </a:r>
            <a:r>
              <a:rPr lang="en-AU">
                <a:latin typeface="+mn-lt"/>
                <a:cs typeface="Times New Roman" panose="02020603050405020304" pitchFamily="18" charset="0"/>
              </a:rPr>
              <a:t> </a:t>
            </a:r>
            <a:r>
              <a:rPr lang="en-AU" err="1">
                <a:latin typeface="+mn-lt"/>
                <a:cs typeface="Times New Roman" panose="02020603050405020304" pitchFamily="18" charset="0"/>
              </a:rPr>
              <a:t>thay</a:t>
            </a:r>
            <a:r>
              <a:rPr lang="en-AU">
                <a:latin typeface="+mn-lt"/>
                <a:cs typeface="Times New Roman" panose="02020603050405020304" pitchFamily="18" charset="0"/>
              </a:rPr>
              <a:t> </a:t>
            </a:r>
            <a:r>
              <a:rPr lang="en-AU" err="1">
                <a:latin typeface="+mn-lt"/>
                <a:cs typeface="Times New Roman" panose="02020603050405020304" pitchFamily="18" charset="0"/>
              </a:rPr>
              <a:t>đổi</a:t>
            </a:r>
            <a:r>
              <a:rPr lang="en-AU">
                <a:latin typeface="+mn-lt"/>
                <a:cs typeface="Times New Roman" panose="02020603050405020304" pitchFamily="18" charset="0"/>
              </a:rPr>
              <a:t> </a:t>
            </a:r>
            <a:r>
              <a:rPr lang="en-AU" err="1">
                <a:latin typeface="+mn-lt"/>
                <a:cs typeface="Times New Roman" panose="02020603050405020304" pitchFamily="18" charset="0"/>
              </a:rPr>
              <a:t>hệ</a:t>
            </a:r>
            <a:r>
              <a:rPr lang="en-AU">
                <a:latin typeface="+mn-lt"/>
                <a:cs typeface="Times New Roman" panose="02020603050405020304" pitchFamily="18" charset="0"/>
              </a:rPr>
              <a:t> </a:t>
            </a:r>
            <a:r>
              <a:rPr lang="en-AU" err="1">
                <a:latin typeface="+mn-lt"/>
                <a:cs typeface="Times New Roman" panose="02020603050405020304" pitchFamily="18" charset="0"/>
              </a:rPr>
              <a:t>thống</a:t>
            </a:r>
            <a:endParaRPr lang="en-AU" sz="3200">
              <a:solidFill>
                <a:schemeClr val="accent5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BE22BA-E982-3AEE-47C5-1B473A34819E}"/>
              </a:ext>
            </a:extLst>
          </p:cNvPr>
          <p:cNvSpPr/>
          <p:nvPr/>
        </p:nvSpPr>
        <p:spPr>
          <a:xfrm>
            <a:off x="527456" y="723538"/>
            <a:ext cx="1049271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494ED54B-EA6A-AF10-93AF-DC52F2500D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290959"/>
              </p:ext>
            </p:extLst>
          </p:nvPr>
        </p:nvGraphicFramePr>
        <p:xfrm>
          <a:off x="527456" y="1142432"/>
          <a:ext cx="1076959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8514">
                  <a:extLst>
                    <a:ext uri="{9D8B030D-6E8A-4147-A177-3AD203B41FA5}">
                      <a16:colId xmlns:a16="http://schemas.microsoft.com/office/drawing/2014/main" val="3458938680"/>
                    </a:ext>
                  </a:extLst>
                </a:gridCol>
                <a:gridCol w="1538514">
                  <a:extLst>
                    <a:ext uri="{9D8B030D-6E8A-4147-A177-3AD203B41FA5}">
                      <a16:colId xmlns:a16="http://schemas.microsoft.com/office/drawing/2014/main" val="1608458283"/>
                    </a:ext>
                  </a:extLst>
                </a:gridCol>
                <a:gridCol w="2683194">
                  <a:extLst>
                    <a:ext uri="{9D8B030D-6E8A-4147-A177-3AD203B41FA5}">
                      <a16:colId xmlns:a16="http://schemas.microsoft.com/office/drawing/2014/main" val="62653261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274830036"/>
                    </a:ext>
                  </a:extLst>
                </a:gridCol>
                <a:gridCol w="1724068">
                  <a:extLst>
                    <a:ext uri="{9D8B030D-6E8A-4147-A177-3AD203B41FA5}">
                      <a16:colId xmlns:a16="http://schemas.microsoft.com/office/drawing/2014/main" val="2883255219"/>
                    </a:ext>
                  </a:extLst>
                </a:gridCol>
                <a:gridCol w="1538514">
                  <a:extLst>
                    <a:ext uri="{9D8B030D-6E8A-4147-A177-3AD203B41FA5}">
                      <a16:colId xmlns:a16="http://schemas.microsoft.com/office/drawing/2014/main" val="2476655119"/>
                    </a:ext>
                  </a:extLst>
                </a:gridCol>
                <a:gridCol w="1538514">
                  <a:extLst>
                    <a:ext uri="{9D8B030D-6E8A-4147-A177-3AD203B41FA5}">
                      <a16:colId xmlns:a16="http://schemas.microsoft.com/office/drawing/2014/main" val="32399157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System Profile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Component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Sub-Item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462645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r>
                        <a:rPr lang="en-US"/>
                        <a:t>Analytics Platform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r>
                        <a:rPr lang="en-US"/>
                        <a:t>Data science hub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 Feature store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>
                          <a:sym typeface="Wingdings 2" panose="05020102010507070707" pitchFamily="18" charset="2"/>
                        </a:rPr>
                        <a:t></a:t>
                      </a:r>
                      <a:endParaRPr lang="en-US" b="1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722224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Model repo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>
                          <a:sym typeface="Wingdings 2" panose="05020102010507070707" pitchFamily="18" charset="2"/>
                        </a:rPr>
                        <a:t></a:t>
                      </a:r>
                      <a:endParaRPr lang="en-US" b="1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41398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/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>
                          <a:sym typeface="Wingdings 2" panose="05020102010507070707" pitchFamily="18" charset="2"/>
                        </a:rPr>
                        <a:t></a:t>
                      </a:r>
                      <a:endParaRPr lang="en-US" b="1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700318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AZ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>
                          <a:sym typeface="Wingdings 2" panose="05020102010507070707" pitchFamily="18" charset="2"/>
                        </a:rPr>
                        <a:t></a:t>
                      </a:r>
                      <a:endParaRPr lang="en-US" b="1"/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8794784"/>
                  </a:ext>
                </a:extLst>
              </a:tr>
            </a:tbl>
          </a:graphicData>
        </a:graphic>
      </p:graphicFrame>
      <p:sp>
        <p:nvSpPr>
          <p:cNvPr id="76" name="TextBox 75">
            <a:extLst>
              <a:ext uri="{FF2B5EF4-FFF2-40B4-BE49-F238E27FC236}">
                <a16:creationId xmlns:a16="http://schemas.microsoft.com/office/drawing/2014/main" id="{77DEB44D-1EE7-95B5-484B-EA1276083655}"/>
              </a:ext>
            </a:extLst>
          </p:cNvPr>
          <p:cNvSpPr txBox="1"/>
          <p:nvPr/>
        </p:nvSpPr>
        <p:spPr>
          <a:xfrm>
            <a:off x="527453" y="3195687"/>
            <a:ext cx="107695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Model list: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err="1"/>
              <a:t>Mô</a:t>
            </a:r>
            <a:r>
              <a:rPr lang="en-US"/>
              <a:t> </a:t>
            </a:r>
            <a:r>
              <a:rPr lang="en-US" err="1"/>
              <a:t>hình</a:t>
            </a:r>
            <a:r>
              <a:rPr lang="en-US"/>
              <a:t> NBO – housing project: </a:t>
            </a:r>
            <a:r>
              <a:rPr lang="en-US" err="1"/>
              <a:t>dự</a:t>
            </a:r>
            <a:r>
              <a:rPr lang="en-US"/>
              <a:t> </a:t>
            </a:r>
            <a:r>
              <a:rPr lang="en-US" err="1"/>
              <a:t>đoán</a:t>
            </a:r>
            <a:r>
              <a:rPr lang="en-US"/>
              <a:t> </a:t>
            </a:r>
            <a:r>
              <a:rPr lang="en-US" err="1"/>
              <a:t>nhu</a:t>
            </a:r>
            <a:r>
              <a:rPr lang="en-US"/>
              <a:t> </a:t>
            </a:r>
            <a:r>
              <a:rPr lang="en-US" err="1"/>
              <a:t>cầu</a:t>
            </a:r>
            <a:r>
              <a:rPr lang="en-US"/>
              <a:t> </a:t>
            </a:r>
            <a:r>
              <a:rPr lang="en-US" err="1"/>
              <a:t>tiềm</a:t>
            </a:r>
            <a:r>
              <a:rPr lang="en-US"/>
              <a:t> </a:t>
            </a:r>
            <a:r>
              <a:rPr lang="en-US" err="1"/>
              <a:t>năng</a:t>
            </a:r>
            <a:r>
              <a:rPr lang="en-US"/>
              <a:t> </a:t>
            </a:r>
            <a:r>
              <a:rPr lang="en-US" err="1"/>
              <a:t>bán</a:t>
            </a:r>
            <a:r>
              <a:rPr lang="en-US"/>
              <a:t> BĐS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err="1"/>
              <a:t>Mô</a:t>
            </a:r>
            <a:r>
              <a:rPr lang="en-US"/>
              <a:t> </a:t>
            </a:r>
            <a:r>
              <a:rPr lang="en-US" err="1"/>
              <a:t>hình</a:t>
            </a:r>
            <a:r>
              <a:rPr lang="en-US"/>
              <a:t> Non-verified user: </a:t>
            </a:r>
            <a:r>
              <a:rPr lang="en-US" err="1"/>
              <a:t>Phân</a:t>
            </a:r>
            <a:r>
              <a:rPr lang="en-US"/>
              <a:t> </a:t>
            </a:r>
            <a:r>
              <a:rPr lang="en-US" err="1"/>
              <a:t>khúc</a:t>
            </a:r>
            <a:r>
              <a:rPr lang="en-US"/>
              <a:t> </a:t>
            </a:r>
            <a:r>
              <a:rPr lang="en-US" err="1"/>
              <a:t>nhóm</a:t>
            </a:r>
            <a:r>
              <a:rPr lang="en-US"/>
              <a:t> </a:t>
            </a:r>
            <a:r>
              <a:rPr lang="en-US" err="1"/>
              <a:t>khách</a:t>
            </a:r>
            <a:r>
              <a:rPr lang="en-US"/>
              <a:t> </a:t>
            </a:r>
            <a:r>
              <a:rPr lang="en-US" err="1"/>
              <a:t>hàng</a:t>
            </a:r>
            <a:r>
              <a:rPr lang="en-US"/>
              <a:t> </a:t>
            </a:r>
            <a:r>
              <a:rPr lang="en-US" err="1"/>
              <a:t>chưa</a:t>
            </a:r>
            <a:r>
              <a:rPr lang="en-US"/>
              <a:t> </a:t>
            </a:r>
            <a:r>
              <a:rPr lang="en-US" err="1"/>
              <a:t>xác</a:t>
            </a:r>
            <a:r>
              <a:rPr lang="en-US"/>
              <a:t> </a:t>
            </a:r>
            <a:r>
              <a:rPr lang="en-US" err="1"/>
              <a:t>minh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err="1"/>
              <a:t>Mô</a:t>
            </a:r>
            <a:r>
              <a:rPr lang="en-US"/>
              <a:t> </a:t>
            </a:r>
            <a:r>
              <a:rPr lang="en-US" err="1"/>
              <a:t>hình</a:t>
            </a:r>
            <a:r>
              <a:rPr lang="en-US"/>
              <a:t> NBO – travel: </a:t>
            </a:r>
            <a:r>
              <a:rPr lang="en-US" err="1"/>
              <a:t>Dự</a:t>
            </a:r>
            <a:r>
              <a:rPr lang="en-US"/>
              <a:t> </a:t>
            </a:r>
            <a:r>
              <a:rPr lang="en-US" err="1"/>
              <a:t>đoán</a:t>
            </a:r>
            <a:r>
              <a:rPr lang="en-US"/>
              <a:t> </a:t>
            </a:r>
            <a:r>
              <a:rPr lang="en-US" err="1"/>
              <a:t>nhu</a:t>
            </a:r>
            <a:r>
              <a:rPr lang="en-US"/>
              <a:t> </a:t>
            </a:r>
            <a:r>
              <a:rPr lang="en-US" err="1"/>
              <a:t>cầu</a:t>
            </a:r>
            <a:r>
              <a:rPr lang="en-US"/>
              <a:t> </a:t>
            </a:r>
            <a:r>
              <a:rPr lang="en-US" err="1"/>
              <a:t>mua</a:t>
            </a:r>
            <a:r>
              <a:rPr lang="en-US"/>
              <a:t> </a:t>
            </a:r>
            <a:r>
              <a:rPr lang="en-US" err="1"/>
              <a:t>vé</a:t>
            </a:r>
            <a:r>
              <a:rPr lang="en-US"/>
              <a:t> </a:t>
            </a:r>
            <a:r>
              <a:rPr lang="en-US" err="1"/>
              <a:t>máy</a:t>
            </a:r>
            <a:r>
              <a:rPr lang="en-US"/>
              <a:t> bay </a:t>
            </a:r>
            <a:r>
              <a:rPr lang="en-US" err="1"/>
              <a:t>của</a:t>
            </a:r>
            <a:r>
              <a:rPr lang="en-US"/>
              <a:t> </a:t>
            </a:r>
            <a:r>
              <a:rPr lang="en-US" err="1"/>
              <a:t>khách</a:t>
            </a:r>
            <a:r>
              <a:rPr lang="en-US"/>
              <a:t> </a:t>
            </a:r>
            <a:r>
              <a:rPr lang="en-US" err="1"/>
              <a:t>hàng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Phát</a:t>
            </a:r>
            <a:r>
              <a:rPr lang="en-US"/>
              <a:t> </a:t>
            </a:r>
            <a:r>
              <a:rPr lang="en-US" err="1"/>
              <a:t>sinh</a:t>
            </a:r>
            <a:r>
              <a:rPr lang="en-US"/>
              <a:t> </a:t>
            </a:r>
            <a:r>
              <a:rPr lang="en-US" err="1"/>
              <a:t>thêm</a:t>
            </a:r>
            <a:r>
              <a:rPr lang="en-US"/>
              <a:t> code, model </a:t>
            </a:r>
            <a:r>
              <a:rPr lang="en-US" err="1"/>
              <a:t>và</a:t>
            </a:r>
            <a:r>
              <a:rPr lang="en-US"/>
              <a:t> features </a:t>
            </a:r>
            <a:r>
              <a:rPr lang="en-US" err="1"/>
              <a:t>mới</a:t>
            </a:r>
            <a:r>
              <a:rPr lang="en-US"/>
              <a:t>, data outcome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lưu</a:t>
            </a:r>
            <a:r>
              <a:rPr lang="en-US"/>
              <a:t> </a:t>
            </a:r>
            <a:r>
              <a:rPr lang="en-US" err="1"/>
              <a:t>vào</a:t>
            </a:r>
            <a:r>
              <a:rPr lang="en-US"/>
              <a:t> table </a:t>
            </a:r>
            <a:r>
              <a:rPr lang="en-US" err="1"/>
              <a:t>mới</a:t>
            </a:r>
            <a:r>
              <a:rPr lang="en-US"/>
              <a:t> </a:t>
            </a:r>
            <a:r>
              <a:rPr lang="en-US" err="1"/>
              <a:t>trên</a:t>
            </a:r>
            <a:r>
              <a:rPr lang="en-US"/>
              <a:t> AZ</a:t>
            </a:r>
          </a:p>
        </p:txBody>
      </p:sp>
    </p:spTree>
    <p:extLst>
      <p:ext uri="{BB962C8B-B14F-4D97-AF65-F5344CB8AC3E}">
        <p14:creationId xmlns:p14="http://schemas.microsoft.com/office/powerpoint/2010/main" val="387101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0"/>
            <a:ext cx="4083269" cy="6858000"/>
          </a:xfrm>
          <a:prstGeom prst="rect">
            <a:avLst/>
          </a:prstGeom>
          <a:gradFill>
            <a:gsLst>
              <a:gs pos="9000">
                <a:srgbClr val="EB212E"/>
              </a:gs>
              <a:gs pos="91000">
                <a:srgbClr val="F17030"/>
              </a:gs>
            </a:gsLst>
            <a:lin ang="27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/>
              <a:t>AGENDA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155238" y="6607626"/>
            <a:ext cx="2036762" cy="152400"/>
          </a:xfrm>
          <a:noFill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BD5762-3BDC-484D-9503-7EA6D5A9A8C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538851" y="729685"/>
            <a:ext cx="3084394" cy="0"/>
          </a:xfrm>
          <a:prstGeom prst="line">
            <a:avLst/>
          </a:prstGeom>
          <a:ln w="165100" cap="rnd">
            <a:solidFill>
              <a:srgbClr val="FFB81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Placeholder 7"/>
          <p:cNvSpPr txBox="1">
            <a:spLocks/>
          </p:cNvSpPr>
          <p:nvPr/>
        </p:nvSpPr>
        <p:spPr>
          <a:xfrm>
            <a:off x="4499221" y="222987"/>
            <a:ext cx="3339341" cy="13859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vi-VN" sz="3200">
                <a:solidFill>
                  <a:srgbClr val="F04E23"/>
                </a:solidFill>
              </a:rPr>
              <a:t>Contents</a:t>
            </a:r>
            <a:endParaRPr lang="en-US" sz="3200">
              <a:solidFill>
                <a:srgbClr val="F04E23"/>
              </a:solidFill>
            </a:endParaRPr>
          </a:p>
        </p:txBody>
      </p:sp>
      <p:sp>
        <p:nvSpPr>
          <p:cNvPr id="7" name="Title Placeholder 7"/>
          <p:cNvSpPr txBox="1">
            <a:spLocks/>
          </p:cNvSpPr>
          <p:nvPr/>
        </p:nvSpPr>
        <p:spPr>
          <a:xfrm>
            <a:off x="5979603" y="2021793"/>
            <a:ext cx="5634126" cy="79843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sz="2800">
                <a:solidFill>
                  <a:schemeClr val="tx1"/>
                </a:solidFill>
                <a:cs typeface="Arial" panose="020B0604020202020204" pitchFamily="34" charset="0"/>
              </a:rPr>
              <a:t>Business Requirement</a:t>
            </a:r>
            <a:endParaRPr lang="en-US" sz="150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8" name="Title Placeholder 7"/>
          <p:cNvSpPr txBox="1">
            <a:spLocks/>
          </p:cNvSpPr>
          <p:nvPr/>
        </p:nvSpPr>
        <p:spPr>
          <a:xfrm>
            <a:off x="5979603" y="4105613"/>
            <a:ext cx="5793297" cy="73392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sz="2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Application Architecture</a:t>
            </a:r>
          </a:p>
        </p:txBody>
      </p:sp>
      <p:sp>
        <p:nvSpPr>
          <p:cNvPr id="12" name="Title Placeholder 7"/>
          <p:cNvSpPr txBox="1">
            <a:spLocks/>
          </p:cNvSpPr>
          <p:nvPr/>
        </p:nvSpPr>
        <p:spPr>
          <a:xfrm>
            <a:off x="4819261" y="2021793"/>
            <a:ext cx="1160343" cy="75586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vi-VN" sz="5500">
                <a:solidFill>
                  <a:srgbClr val="F04E23"/>
                </a:solidFill>
              </a:rPr>
              <a:t>01</a:t>
            </a:r>
            <a:endParaRPr lang="en-US" sz="5500">
              <a:solidFill>
                <a:srgbClr val="F04E23"/>
              </a:solidFill>
            </a:endParaRPr>
          </a:p>
        </p:txBody>
      </p:sp>
      <p:sp>
        <p:nvSpPr>
          <p:cNvPr id="13" name="Title Placeholder 7"/>
          <p:cNvSpPr txBox="1">
            <a:spLocks/>
          </p:cNvSpPr>
          <p:nvPr/>
        </p:nvSpPr>
        <p:spPr>
          <a:xfrm>
            <a:off x="4819260" y="4105613"/>
            <a:ext cx="1160343" cy="75586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vi-VN" sz="5500">
                <a:solidFill>
                  <a:srgbClr val="F04E23"/>
                </a:solidFill>
              </a:rPr>
              <a:t>02</a:t>
            </a:r>
            <a:endParaRPr lang="en-US" sz="5500">
              <a:solidFill>
                <a:srgbClr val="F04E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98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5026CF-FC28-6FA9-274E-E1AA4E9D2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6D5A94C-FF9A-FFD0-9FB1-03FA18DD2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35AE87-3495-5464-DDBD-61E806C91216}"/>
              </a:ext>
            </a:extLst>
          </p:cNvPr>
          <p:cNvSpPr/>
          <p:nvPr/>
        </p:nvSpPr>
        <p:spPr>
          <a:xfrm>
            <a:off x="527456" y="723538"/>
            <a:ext cx="1049271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1C62182-F8EA-BDCA-64D7-3493995A8E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628784"/>
              </p:ext>
            </p:extLst>
          </p:nvPr>
        </p:nvGraphicFramePr>
        <p:xfrm>
          <a:off x="571499" y="1278383"/>
          <a:ext cx="11049000" cy="304228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23069">
                  <a:extLst>
                    <a:ext uri="{9D8B030D-6E8A-4147-A177-3AD203B41FA5}">
                      <a16:colId xmlns:a16="http://schemas.microsoft.com/office/drawing/2014/main" val="1147448285"/>
                    </a:ext>
                  </a:extLst>
                </a:gridCol>
                <a:gridCol w="2258004">
                  <a:extLst>
                    <a:ext uri="{9D8B030D-6E8A-4147-A177-3AD203B41FA5}">
                      <a16:colId xmlns:a16="http://schemas.microsoft.com/office/drawing/2014/main" val="3234409639"/>
                    </a:ext>
                  </a:extLst>
                </a:gridCol>
                <a:gridCol w="8067927">
                  <a:extLst>
                    <a:ext uri="{9D8B030D-6E8A-4147-A177-3AD203B41FA5}">
                      <a16:colId xmlns:a16="http://schemas.microsoft.com/office/drawing/2014/main" val="495585687"/>
                    </a:ext>
                  </a:extLst>
                </a:gridCol>
              </a:tblGrid>
              <a:tr h="374015">
                <a:tc>
                  <a:txBody>
                    <a:bodyPr/>
                    <a:lstStyle/>
                    <a:p>
                      <a:pPr marL="0" algn="ctr" rtl="0" eaLnBrk="1" latinLnBrk="0" hangingPunct="1">
                        <a:buNone/>
                      </a:pPr>
                      <a:r>
                        <a:rPr lang="en-US" sz="1400" kern="1200">
                          <a:solidFill>
                            <a:srgbClr val="FFFFFF"/>
                          </a:solidFill>
                          <a:effectLst/>
                          <a:latin typeface="Calibri (Body)"/>
                        </a:rPr>
                        <a:t>No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buNone/>
                      </a:pPr>
                      <a:r>
                        <a:rPr lang="en-US" sz="1400" kern="1200">
                          <a:solidFill>
                            <a:srgbClr val="FFFFFF"/>
                          </a:solidFill>
                          <a:effectLst/>
                          <a:latin typeface="Calibri (Body)"/>
                        </a:rPr>
                        <a:t>Domain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buNone/>
                      </a:pPr>
                      <a:r>
                        <a:rPr lang="en-US" sz="1400" kern="1200">
                          <a:solidFill>
                            <a:srgbClr val="FFFFFF"/>
                          </a:solidFill>
                          <a:effectLst/>
                          <a:latin typeface="Calibri (Body)"/>
                        </a:rPr>
                        <a:t>Description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61403446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marL="0" algn="ctr">
                        <a:buNone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1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l" rtl="0">
                        <a:buNone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System classification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83210" indent="-283210" rtl="0" fontAlgn="base">
                        <a:buClrTx/>
                        <a:buSzPts val="1400"/>
                        <a:buFont typeface="Arial" panose="020B0604020202020204" pitchFamily="34" charset="0"/>
                        <a:buChar char="•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DS HUB –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là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cấu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phần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phân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tích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dữ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liệu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nâng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cao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thuộc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Analytics Platform,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là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hệ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thống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kern="120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cấp</a:t>
                      </a: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 3.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7043543"/>
                  </a:ext>
                </a:extLst>
              </a:tr>
              <a:tr h="503029">
                <a:tc>
                  <a:txBody>
                    <a:bodyPr/>
                    <a:lstStyle/>
                    <a:p>
                      <a:pPr marL="0" algn="ctr">
                        <a:buNone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2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l" rtl="0">
                        <a:buNone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Access Control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85750" marR="0" lvl="0" indent="-285750" algn="l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vi-VN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Server DS HUB nằm trên dải DR, xin mở kết nối từ DS HUB tới DB AZ (Analytic zone)</a:t>
                      </a:r>
                    </a:p>
                    <a:p>
                      <a:pPr marL="285750" marR="0" lvl="0" indent="-285750" algn="l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vi-VN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Dữ liệu trên feature store gồm những trường theo nhu cầu nghiệp vụ phục vụ cho training mô hình (không có thông tin số card).</a:t>
                      </a:r>
                    </a:p>
                    <a:p>
                      <a:pPr marL="285750" marR="0" lvl="0" indent="-285750" algn="l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vi-VN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Kiểm soát user VH truy cập qua PIM.</a:t>
                      </a:r>
                    </a:p>
                    <a:p>
                      <a:pPr marL="285750" marR="0" lvl="0" indent="-285750" algn="l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vi-VN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Người dùng truy cập qua UI ứng dụng Jupyter Hub để phát triển và training model</a:t>
                      </a:r>
                    </a:p>
                    <a:p>
                      <a:pPr marL="285750" marR="0" lvl="0" indent="-285750" algn="l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vi-VN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Người dùng truy cập qua UI ứng dụng AirFlow để tạo pipeline, đặt lịch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16108770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marL="0" algn="ctr">
                        <a:buNone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3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l" rtl="0">
                        <a:buNone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Data Security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85750" marR="0" indent="-285750" algn="l" rtl="0" eaLnBrk="1" fontAlgn="auto" latinLnBrk="0" hangingPunct="1">
                        <a:buClr>
                          <a:srgbClr val="000000"/>
                        </a:buClr>
                        <a:buSzPts val="1400"/>
                        <a:buFont typeface="Arial" panose="05000000000000000000" pitchFamily="2" charset="2"/>
                        <a:buChar char="•"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Cài Agent </a:t>
                      </a:r>
                      <a:r>
                        <a:rPr lang="en-US" sz="1400" baseline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giám</a:t>
                      </a:r>
                      <a:r>
                        <a:rPr lang="en-US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baseline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sát</a:t>
                      </a:r>
                      <a:r>
                        <a:rPr lang="en-US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an </a:t>
                      </a:r>
                      <a:r>
                        <a:rPr lang="en-US" sz="1400" baseline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toàn</a:t>
                      </a:r>
                      <a:r>
                        <a:rPr lang="en-US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</a:t>
                      </a:r>
                      <a:r>
                        <a:rPr lang="en-US" sz="1400" baseline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thông</a:t>
                      </a:r>
                      <a:r>
                        <a:rPr lang="en-US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tin </a:t>
                      </a:r>
                      <a:r>
                        <a:rPr lang="en-US" sz="1400" baseline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trên</a:t>
                      </a:r>
                      <a:r>
                        <a:rPr lang="en-US" sz="1400" baseline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 server.</a:t>
                      </a:r>
                      <a:endParaRPr lang="en-US" sz="1400">
                        <a:effectLst/>
                        <a:latin typeface="Calibri (Body)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67260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32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7"/>
          <p:cNvSpPr txBox="1">
            <a:spLocks/>
          </p:cNvSpPr>
          <p:nvPr/>
        </p:nvSpPr>
        <p:spPr>
          <a:xfrm>
            <a:off x="673100" y="2650210"/>
            <a:ext cx="10515600" cy="18994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00" b="1" i="0" u="none" strike="noStrike" kern="1200" cap="none" spc="0" normalizeH="0" baseline="0" noProof="0">
              <a:ln>
                <a:noFill/>
              </a:ln>
              <a:solidFill>
                <a:srgbClr val="FFB81C"/>
              </a:solidFill>
              <a:effectLst/>
              <a:uLnTx/>
              <a:uFillTx/>
              <a:latin typeface="Calibri" charset="0"/>
              <a:ea typeface="Calibri" charset="0"/>
              <a:cs typeface="Calibri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Appendix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Title Placeholder 7"/>
          <p:cNvSpPr txBox="1">
            <a:spLocks/>
          </p:cNvSpPr>
          <p:nvPr/>
        </p:nvSpPr>
        <p:spPr>
          <a:xfrm>
            <a:off x="673100" y="6219825"/>
            <a:ext cx="10515600" cy="3984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Calibri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68346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06DD-26B0-11DA-368E-FDC15174E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C768CB4-7F2F-B1A6-8077-E92C8B2FB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Times New Roman"/>
                <a:cs typeface="Times New Roman"/>
              </a:rPr>
              <a:t>Model list</a:t>
            </a:r>
            <a:endParaRPr lang="en-AU" sz="3200">
              <a:solidFill>
                <a:schemeClr val="accent5"/>
              </a:solidFill>
              <a:latin typeface="Times New Roman"/>
              <a:cs typeface="Times New Roman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D115D5-A19F-CF2D-1AC4-78F1B9F8AC15}"/>
              </a:ext>
            </a:extLst>
          </p:cNvPr>
          <p:cNvSpPr/>
          <p:nvPr/>
        </p:nvSpPr>
        <p:spPr>
          <a:xfrm>
            <a:off x="527456" y="723538"/>
            <a:ext cx="113501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64349A74-C881-4C64-9984-12F5E736C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54198"/>
              </p:ext>
            </p:extLst>
          </p:nvPr>
        </p:nvGraphicFramePr>
        <p:xfrm>
          <a:off x="1200150" y="850040"/>
          <a:ext cx="10220325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8881">
                  <a:extLst>
                    <a:ext uri="{9D8B030D-6E8A-4147-A177-3AD203B41FA5}">
                      <a16:colId xmlns:a16="http://schemas.microsoft.com/office/drawing/2014/main" val="3738045121"/>
                    </a:ext>
                  </a:extLst>
                </a:gridCol>
                <a:gridCol w="7731444">
                  <a:extLst>
                    <a:ext uri="{9D8B030D-6E8A-4147-A177-3AD203B41FA5}">
                      <a16:colId xmlns:a16="http://schemas.microsoft.com/office/drawing/2014/main" val="11334644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Mô</a:t>
                      </a:r>
                      <a:r>
                        <a:rPr lang="en-US"/>
                        <a:t> </a:t>
                      </a:r>
                      <a:r>
                        <a:rPr lang="en-US" err="1"/>
                        <a:t>hình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Mục</a:t>
                      </a:r>
                      <a:r>
                        <a:rPr lang="en-US"/>
                        <a:t> </a:t>
                      </a:r>
                      <a:r>
                        <a:rPr lang="en-US" err="1"/>
                        <a:t>đích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8487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1200" err="1"/>
                        <a:t>NBO_Housing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err="1"/>
                        <a:t>Dự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đoán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khách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hàng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tiềm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năng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bất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động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sản</a:t>
                      </a:r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6852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1200" err="1"/>
                        <a:t>Non_verified_segmentation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err="1"/>
                        <a:t>Phân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khúc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khách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hàng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chưa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xác</a:t>
                      </a:r>
                      <a:r>
                        <a:rPr lang="en-US" sz="1200"/>
                        <a:t> </a:t>
                      </a:r>
                      <a:r>
                        <a:rPr lang="en-US" sz="1200" err="1"/>
                        <a:t>minh</a:t>
                      </a:r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5068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1200"/>
                        <a:t>Xsell_v2_CC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0100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Xsell_v2_HomeEquity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1907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Xsell_v2_Mortgage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4712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Xsell_v2_Usl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2610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Xsell_v2_Mfirst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871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Xsell_v2_Bond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148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Xsell_v2_FX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5427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3041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6684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84602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4598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69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7"/>
          <p:cNvSpPr txBox="1">
            <a:spLocks/>
          </p:cNvSpPr>
          <p:nvPr/>
        </p:nvSpPr>
        <p:spPr>
          <a:xfrm>
            <a:off x="673100" y="2650210"/>
            <a:ext cx="10515600" cy="18994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00" b="1" i="0" u="none" strike="noStrike" kern="1200" cap="none" spc="0" normalizeH="0" baseline="0" noProof="0">
              <a:ln>
                <a:noFill/>
              </a:ln>
              <a:solidFill>
                <a:srgbClr val="FFB81C"/>
              </a:solidFill>
              <a:effectLst/>
              <a:uLnTx/>
              <a:uFillTx/>
              <a:latin typeface="Calibri" charset="0"/>
              <a:ea typeface="Calibri" charset="0"/>
              <a:cs typeface="Calibri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Thank You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Title Placeholder 7"/>
          <p:cNvSpPr txBox="1">
            <a:spLocks/>
          </p:cNvSpPr>
          <p:nvPr/>
        </p:nvSpPr>
        <p:spPr>
          <a:xfrm>
            <a:off x="673100" y="6219825"/>
            <a:ext cx="10515600" cy="3984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Calibri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5AEFDB-77E9-6F49-A567-61A20237C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56802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97"/>
          <a:stretch/>
        </p:blipFill>
        <p:spPr>
          <a:xfrm>
            <a:off x="0" y="1482480"/>
            <a:ext cx="12186745" cy="3131038"/>
          </a:xfrm>
          <a:prstGeom prst="rect">
            <a:avLst/>
          </a:prstGeom>
        </p:spPr>
      </p:pic>
      <p:sp>
        <p:nvSpPr>
          <p:cNvPr id="4" name="Title Placeholder 7"/>
          <p:cNvSpPr txBox="1">
            <a:spLocks/>
          </p:cNvSpPr>
          <p:nvPr/>
        </p:nvSpPr>
        <p:spPr>
          <a:xfrm>
            <a:off x="576577" y="1762538"/>
            <a:ext cx="4300223" cy="25709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7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cs typeface="Calibri" charset="0"/>
              </a:rPr>
              <a:t>0</a:t>
            </a:r>
            <a:r>
              <a:rPr lang="en-US" sz="27000" b="0">
                <a:solidFill>
                  <a:prstClr val="white"/>
                </a:solidFill>
              </a:rPr>
              <a:t>1</a:t>
            </a:r>
            <a:endParaRPr kumimoji="0" lang="en-US" sz="27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Calibri" charset="0"/>
            </a:endParaRPr>
          </a:p>
        </p:txBody>
      </p:sp>
      <p:sp>
        <p:nvSpPr>
          <p:cNvPr id="5" name="Title Placeholder 7"/>
          <p:cNvSpPr txBox="1">
            <a:spLocks/>
          </p:cNvSpPr>
          <p:nvPr/>
        </p:nvSpPr>
        <p:spPr>
          <a:xfrm>
            <a:off x="4544391" y="2112579"/>
            <a:ext cx="7205649" cy="124022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>
                <a:solidFill>
                  <a:prstClr val="white"/>
                </a:solidFill>
                <a:latin typeface="Calibri" charset="0"/>
                <a:ea typeface="Calibri" charset="0"/>
                <a:cs typeface="Calibri" charset="0"/>
              </a:rPr>
              <a:t>Business requirement</a:t>
            </a:r>
          </a:p>
        </p:txBody>
      </p:sp>
      <p:sp>
        <p:nvSpPr>
          <p:cNvPr id="6" name="Title Placeholder 7"/>
          <p:cNvSpPr txBox="1">
            <a:spLocks/>
          </p:cNvSpPr>
          <p:nvPr/>
        </p:nvSpPr>
        <p:spPr>
          <a:xfrm>
            <a:off x="4544392" y="3223743"/>
            <a:ext cx="7205648" cy="1109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 algn="ctr">
              <a:lnSpc>
                <a:spcPct val="120000"/>
              </a:lnSpc>
              <a:defRPr/>
            </a:pPr>
            <a:r>
              <a:rPr lang="it-IT" sz="2300">
                <a:solidFill>
                  <a:srgbClr val="FFB81C"/>
                </a:solidFill>
              </a:rPr>
              <a:t>Data Science Hub</a:t>
            </a:r>
            <a:endParaRPr lang="it-IT" sz="2300" err="1">
              <a:solidFill>
                <a:srgbClr val="FFB81C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914400" y="682388"/>
            <a:ext cx="3084394" cy="0"/>
          </a:xfrm>
          <a:prstGeom prst="line">
            <a:avLst/>
          </a:prstGeom>
          <a:ln w="165100" cap="rnd">
            <a:solidFill>
              <a:srgbClr val="FFB81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69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914400"/>
          </a:xfrm>
          <a:ln>
            <a:noFill/>
          </a:ln>
        </p:spPr>
        <p:txBody>
          <a:bodyPr>
            <a:normAutofit/>
          </a:bodyPr>
          <a:lstStyle/>
          <a:p>
            <a:pPr>
              <a:tabLst>
                <a:tab pos="228600" algn="l"/>
              </a:tabLst>
            </a:pPr>
            <a:r>
              <a:rPr lang="en-AU" sz="3200" err="1">
                <a:latin typeface="+mn-lt"/>
                <a:cs typeface="Times New Roman" panose="02020603050405020304" pitchFamily="18" charset="0"/>
              </a:rPr>
              <a:t>Nhu</a:t>
            </a:r>
            <a:r>
              <a:rPr lang="en-AU" sz="3200">
                <a:latin typeface="+mn-lt"/>
                <a:cs typeface="Times New Roman" panose="02020603050405020304" pitchFamily="18" charset="0"/>
              </a:rPr>
              <a:t> </a:t>
            </a:r>
            <a:r>
              <a:rPr lang="en-AU" sz="3200" err="1">
                <a:latin typeface="+mn-lt"/>
                <a:cs typeface="Times New Roman" panose="02020603050405020304" pitchFamily="18" charset="0"/>
              </a:rPr>
              <a:t>cầu</a:t>
            </a:r>
            <a:r>
              <a:rPr lang="en-AU" sz="3200">
                <a:latin typeface="+mn-lt"/>
                <a:cs typeface="Times New Roman" panose="02020603050405020304" pitchFamily="18" charset="0"/>
              </a:rPr>
              <a:t> </a:t>
            </a:r>
            <a:r>
              <a:rPr lang="en-AU" sz="3200" err="1">
                <a:latin typeface="+mn-lt"/>
                <a:cs typeface="Times New Roman" panose="02020603050405020304" pitchFamily="18" charset="0"/>
              </a:rPr>
              <a:t>nghiệp</a:t>
            </a:r>
            <a:r>
              <a:rPr lang="en-AU" sz="3200">
                <a:latin typeface="+mn-lt"/>
                <a:cs typeface="Times New Roman" panose="02020603050405020304" pitchFamily="18" charset="0"/>
              </a:rPr>
              <a:t> </a:t>
            </a:r>
            <a:r>
              <a:rPr lang="en-AU" sz="3200" err="1">
                <a:latin typeface="+mn-lt"/>
                <a:cs typeface="Times New Roman" panose="02020603050405020304" pitchFamily="18" charset="0"/>
              </a:rPr>
              <a:t>vụ</a:t>
            </a:r>
            <a:endParaRPr lang="en-AU" sz="320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96199" y="933812"/>
            <a:ext cx="1049271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812;p104">
            <a:extLst>
              <a:ext uri="{FF2B5EF4-FFF2-40B4-BE49-F238E27FC236}">
                <a16:creationId xmlns:a16="http://schemas.microsoft.com/office/drawing/2014/main" id="{B9296331-365E-41EB-AA3F-9918D0FE6205}"/>
              </a:ext>
            </a:extLst>
          </p:cNvPr>
          <p:cNvSpPr txBox="1"/>
          <p:nvPr/>
        </p:nvSpPr>
        <p:spPr>
          <a:xfrm>
            <a:off x="596199" y="1292548"/>
            <a:ext cx="11121469" cy="509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lvl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</a:pPr>
            <a:r>
              <a:rPr lang="en-US" b="1" i="1">
                <a:latin typeface="Calibri (Body)"/>
                <a:cs typeface="Calibri" panose="020F0502020204030204" pitchFamily="34" charset="0"/>
              </a:rPr>
              <a:t>Mục tiêu trình BAR: </a:t>
            </a:r>
          </a:p>
          <a:p>
            <a:pPr marL="285750" lvl="1" indent="-2857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  <a:buFont typeface="Wingdings" panose="05000000000000000000" pitchFamily="2" charset="2"/>
              <a:buChar char="v"/>
            </a:pPr>
            <a:r>
              <a:rPr lang="en-US" b="1" i="1">
                <a:latin typeface="Calibri (Body)"/>
                <a:cs typeface="Calibri" panose="020F0502020204030204" pitchFamily="34" charset="0"/>
              </a:rPr>
              <a:t>Làm rõ cấu phần Data Science Hub trong Analytic Platform, Không thay đổi kiến trúc hiện tại, không phát sinh cấu phần mới.</a:t>
            </a:r>
          </a:p>
          <a:p>
            <a:pPr marL="285750" lvl="1" indent="-2857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  <a:buFont typeface="Wingdings" panose="05000000000000000000" pitchFamily="2" charset="2"/>
              <a:buChar char="v"/>
            </a:pPr>
            <a:r>
              <a:rPr lang="en-US" b="1" i="1">
                <a:latin typeface="Calibri (Body)"/>
                <a:cs typeface="Calibri" panose="020F0502020204030204" pitchFamily="34" charset="0"/>
              </a:rPr>
              <a:t>Triển khai ML Model vào kinh doanh RB:</a:t>
            </a:r>
            <a:endParaRPr lang="en-US" b="1">
              <a:latin typeface="Calibri (Body)"/>
              <a:cs typeface="Calibri" panose="020F0502020204030204" pitchFamily="34" charset="0"/>
            </a:endParaRPr>
          </a:p>
          <a:p>
            <a:pPr marL="285750" indent="-2857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b="1">
                <a:latin typeface="Calibri (Body)"/>
                <a:cs typeface="Calibri" panose="020F0502020204030204" pitchFamily="34" charset="0"/>
              </a:rPr>
              <a:t>QLYC 9071:</a:t>
            </a:r>
          </a:p>
          <a:p>
            <a:pPr marL="742950" lvl="1" indent="-2857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>
                <a:latin typeface="Calibri (Body)"/>
                <a:cs typeface="Calibri" panose="020F0502020204030204" pitchFamily="34" charset="0"/>
              </a:rPr>
              <a:t>Hiện trạng: 84% khách hàng hiện hữu của RB không đủ thông tin để xác định phân khúc kinh tế, gọi là tệp khác hàng chưa xác minh</a:t>
            </a:r>
          </a:p>
          <a:p>
            <a:pPr marL="742950" lvl="1" indent="-2857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>
                <a:latin typeface="Calibri (Body)"/>
                <a:cs typeface="Calibri" panose="020F0502020204030204" pitchFamily="34" charset="0"/>
              </a:rPr>
              <a:t>Do đó, RB kì vọng có 1 mô hình giúp xác định trong nhóm KH chưa xác minh, những KH có </a:t>
            </a:r>
            <a:r>
              <a:rPr lang="vi-VN">
                <a:latin typeface="Calibri (Body)"/>
                <a:cs typeface="Calibri" panose="020F0502020204030204" pitchFamily="34" charset="0"/>
              </a:rPr>
              <a:t>hành vi giao dịch tương đồng với tệp KH đã được xác</a:t>
            </a:r>
            <a:r>
              <a:rPr lang="en-US">
                <a:latin typeface="Calibri (Body)"/>
                <a:cs typeface="Calibri" panose="020F0502020204030204" pitchFamily="34" charset="0"/>
              </a:rPr>
              <a:t> minh</a:t>
            </a:r>
          </a:p>
          <a:p>
            <a:pPr marL="285750" indent="-2857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b="1">
                <a:latin typeface="Calibri (Body)"/>
                <a:cs typeface="Calibri" panose="020F0502020204030204" pitchFamily="34" charset="0"/>
              </a:rPr>
              <a:t>QLYC 9474: </a:t>
            </a:r>
          </a:p>
          <a:p>
            <a:pPr marL="742950" lvl="1" indent="-2857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>
                <a:latin typeface="Calibri (Body)"/>
                <a:cs typeface="Calibri" panose="020F0502020204030204" pitchFamily="34" charset="0"/>
              </a:rPr>
              <a:t>Hiện trạng: Số lượng khách hàng hiện hữu của RB là ~8tr KH. Nếu chạy quảng cáo sản phẩm cho cả tệp 8tr KH thì chi phí bỏ ra là rất lớn.</a:t>
            </a:r>
          </a:p>
          <a:p>
            <a:pPr marL="742950" lvl="1" indent="-285750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>
                <a:latin typeface="Calibri (Body)"/>
                <a:cs typeface="Calibri" panose="020F0502020204030204" pitchFamily="34" charset="0"/>
              </a:rPr>
              <a:t>Do đó, RB kì vọng có 1 mô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hình</a:t>
            </a:r>
            <a:r>
              <a:rPr lang="en-US">
                <a:latin typeface="Calibri (Body)"/>
                <a:cs typeface="Calibri" panose="020F0502020204030204" pitchFamily="34" charset="0"/>
              </a:rPr>
              <a:t> giúp chấm điểm tiềm năng cho tệp KH hiện hữu. Từ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đó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chạy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các</a:t>
            </a:r>
            <a:r>
              <a:rPr lang="en-US">
                <a:latin typeface="Calibri (Body)"/>
                <a:cs typeface="Calibri" panose="020F0502020204030204" pitchFamily="34" charset="0"/>
              </a:rPr>
              <a:t> campaign MKT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để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tiếp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cận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khách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hàng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bán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sản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phẩm</a:t>
            </a:r>
            <a:r>
              <a:rPr lang="en-US">
                <a:latin typeface="Calibri (Body)"/>
                <a:cs typeface="Calibri" panose="020F0502020204030204" pitchFamily="34" charset="0"/>
              </a:rPr>
              <a:t> BĐS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của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tập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  <a:r>
              <a:rPr lang="en-US" err="1">
                <a:latin typeface="Calibri (Body)"/>
                <a:cs typeface="Calibri" panose="020F0502020204030204" pitchFamily="34" charset="0"/>
              </a:rPr>
              <a:t>đoàn</a:t>
            </a:r>
            <a:r>
              <a:rPr lang="en-US">
                <a:latin typeface="Calibri (Body)"/>
                <a:cs typeface="Calibri" panose="020F0502020204030204" pitchFamily="34" charset="0"/>
              </a:rPr>
              <a:t> </a:t>
            </a:r>
          </a:p>
          <a:p>
            <a:pPr lvl="1">
              <a:lnSpc>
                <a:spcPct val="113000"/>
              </a:lnSpc>
              <a:spcBef>
                <a:spcPts val="300"/>
              </a:spcBef>
              <a:spcAft>
                <a:spcPts val="300"/>
              </a:spcAft>
              <a:buSzPct val="100000"/>
            </a:pPr>
            <a:endParaRPr lang="en-US">
              <a:latin typeface="Calibri (Body)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249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2AFC0-1AF4-7DC1-9E2B-9104AAA9B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5B3F39FA-81C5-0CF6-B6CE-E21B2F50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914400"/>
          </a:xfrm>
          <a:ln>
            <a:noFill/>
          </a:ln>
        </p:spPr>
        <p:txBody>
          <a:bodyPr>
            <a:normAutofit/>
          </a:bodyPr>
          <a:lstStyle/>
          <a:p>
            <a:pPr>
              <a:tabLst>
                <a:tab pos="228600" algn="l"/>
              </a:tabLst>
            </a:pPr>
            <a:r>
              <a:rPr lang="en-AU" sz="3200">
                <a:latin typeface="+mn-lt"/>
                <a:cs typeface="Times New Roman" panose="02020603050405020304" pitchFamily="18" charset="0"/>
              </a:rPr>
              <a:t>Biz Cap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5679A0-EE1F-B77B-DA68-936E3F6233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BD5762-3BDC-484D-9503-7EA6D5A9A8CE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06D86E-6831-47C6-DD72-4D753C2F3A10}"/>
              </a:ext>
            </a:extLst>
          </p:cNvPr>
          <p:cNvSpPr/>
          <p:nvPr/>
        </p:nvSpPr>
        <p:spPr>
          <a:xfrm>
            <a:off x="596199" y="933812"/>
            <a:ext cx="1049271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6" name="Google Shape;807;p104">
            <a:extLst>
              <a:ext uri="{FF2B5EF4-FFF2-40B4-BE49-F238E27FC236}">
                <a16:creationId xmlns:a16="http://schemas.microsoft.com/office/drawing/2014/main" id="{4B5BB798-52DC-B863-E1D5-B54D58C54454}"/>
              </a:ext>
            </a:extLst>
          </p:cNvPr>
          <p:cNvGrpSpPr/>
          <p:nvPr/>
        </p:nvGrpSpPr>
        <p:grpSpPr>
          <a:xfrm>
            <a:off x="9251808" y="2540443"/>
            <a:ext cx="908004" cy="902639"/>
            <a:chOff x="5483226" y="5110164"/>
            <a:chExt cx="260350" cy="258763"/>
          </a:xfrm>
        </p:grpSpPr>
        <p:sp>
          <p:nvSpPr>
            <p:cNvPr id="37" name="Google Shape;808;p104">
              <a:extLst>
                <a:ext uri="{FF2B5EF4-FFF2-40B4-BE49-F238E27FC236}">
                  <a16:creationId xmlns:a16="http://schemas.microsoft.com/office/drawing/2014/main" id="{D7214A92-56CE-1676-C52D-7575390BC19A}"/>
                </a:ext>
              </a:extLst>
            </p:cNvPr>
            <p:cNvSpPr/>
            <p:nvPr/>
          </p:nvSpPr>
          <p:spPr>
            <a:xfrm>
              <a:off x="5522913" y="5275264"/>
              <a:ext cx="82550" cy="93663"/>
            </a:xfrm>
            <a:custGeom>
              <a:avLst/>
              <a:gdLst/>
              <a:ahLst/>
              <a:cxnLst/>
              <a:rect l="l" t="t" r="r" b="b"/>
              <a:pathLst>
                <a:path w="92" h="104" extrusionOk="0">
                  <a:moveTo>
                    <a:pt x="0" y="0"/>
                  </a:moveTo>
                  <a:cubicBezTo>
                    <a:pt x="18" y="24"/>
                    <a:pt x="18" y="24"/>
                    <a:pt x="18" y="24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97"/>
                    <a:pt x="25" y="104"/>
                    <a:pt x="33" y="104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85" y="104"/>
                    <a:pt x="92" y="97"/>
                    <a:pt x="92" y="89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62" y="5"/>
                    <a:pt x="40" y="2"/>
                    <a:pt x="22" y="2"/>
                  </a:cubicBezTo>
                  <a:cubicBezTo>
                    <a:pt x="14" y="2"/>
                    <a:pt x="7" y="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ts val="1400"/>
                <a:buFontTx/>
                <a:buNone/>
                <a:tabLst/>
                <a:defRPr/>
              </a:pPr>
              <a:endParaRPr kumimoji="0" sz="2489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Google Shape;809;p104">
              <a:extLst>
                <a:ext uri="{FF2B5EF4-FFF2-40B4-BE49-F238E27FC236}">
                  <a16:creationId xmlns:a16="http://schemas.microsoft.com/office/drawing/2014/main" id="{7A607149-C00F-E322-9A16-D18F7E9F3231}"/>
                </a:ext>
              </a:extLst>
            </p:cNvPr>
            <p:cNvSpPr/>
            <p:nvPr/>
          </p:nvSpPr>
          <p:spPr>
            <a:xfrm>
              <a:off x="5564188" y="5110164"/>
              <a:ext cx="179388" cy="196850"/>
            </a:xfrm>
            <a:custGeom>
              <a:avLst/>
              <a:gdLst/>
              <a:ahLst/>
              <a:cxnLst/>
              <a:rect l="l" t="t" r="r" b="b"/>
              <a:pathLst>
                <a:path w="198" h="219" extrusionOk="0">
                  <a:moveTo>
                    <a:pt x="0" y="160"/>
                  </a:moveTo>
                  <a:cubicBezTo>
                    <a:pt x="78" y="168"/>
                    <a:pt x="185" y="207"/>
                    <a:pt x="198" y="219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82" y="14"/>
                    <a:pt x="77" y="52"/>
                    <a:pt x="0" y="59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ts val="1400"/>
                <a:buFontTx/>
                <a:buNone/>
                <a:tabLst/>
                <a:defRPr/>
              </a:pPr>
              <a:endParaRPr kumimoji="0" sz="2489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Google Shape;810;p104">
              <a:extLst>
                <a:ext uri="{FF2B5EF4-FFF2-40B4-BE49-F238E27FC236}">
                  <a16:creationId xmlns:a16="http://schemas.microsoft.com/office/drawing/2014/main" id="{4CCD7BE1-D5B2-2C84-C4E4-71972BF6E49E}"/>
                </a:ext>
              </a:extLst>
            </p:cNvPr>
            <p:cNvSpPr/>
            <p:nvPr/>
          </p:nvSpPr>
          <p:spPr>
            <a:xfrm>
              <a:off x="5483226" y="5164139"/>
              <a:ext cx="52388" cy="8890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57" y="98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11" y="3"/>
                    <a:pt x="0" y="31"/>
                    <a:pt x="0" y="49"/>
                  </a:cubicBezTo>
                  <a:cubicBezTo>
                    <a:pt x="0" y="68"/>
                    <a:pt x="10" y="94"/>
                    <a:pt x="5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ts val="1400"/>
                <a:buFontTx/>
                <a:buNone/>
                <a:tabLst/>
                <a:defRPr/>
              </a:pPr>
              <a:endParaRPr kumimoji="0" sz="2489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5693BBF-7723-29E9-C49E-21FB176CAB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2817009"/>
              </p:ext>
            </p:extLst>
          </p:nvPr>
        </p:nvGraphicFramePr>
        <p:xfrm>
          <a:off x="527456" y="2486747"/>
          <a:ext cx="11111727" cy="3048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15950">
                  <a:extLst>
                    <a:ext uri="{9D8B030D-6E8A-4147-A177-3AD203B41FA5}">
                      <a16:colId xmlns:a16="http://schemas.microsoft.com/office/drawing/2014/main" val="3965780690"/>
                    </a:ext>
                  </a:extLst>
                </a:gridCol>
                <a:gridCol w="1739643">
                  <a:extLst>
                    <a:ext uri="{9D8B030D-6E8A-4147-A177-3AD203B41FA5}">
                      <a16:colId xmlns:a16="http://schemas.microsoft.com/office/drawing/2014/main" val="862031968"/>
                    </a:ext>
                  </a:extLst>
                </a:gridCol>
                <a:gridCol w="1576893">
                  <a:extLst>
                    <a:ext uri="{9D8B030D-6E8A-4147-A177-3AD203B41FA5}">
                      <a16:colId xmlns:a16="http://schemas.microsoft.com/office/drawing/2014/main" val="2730749417"/>
                    </a:ext>
                  </a:extLst>
                </a:gridCol>
                <a:gridCol w="1787620">
                  <a:extLst>
                    <a:ext uri="{9D8B030D-6E8A-4147-A177-3AD203B41FA5}">
                      <a16:colId xmlns:a16="http://schemas.microsoft.com/office/drawing/2014/main" val="3261843175"/>
                    </a:ext>
                  </a:extLst>
                </a:gridCol>
                <a:gridCol w="5391621">
                  <a:extLst>
                    <a:ext uri="{9D8B030D-6E8A-4147-A177-3AD203B41FA5}">
                      <a16:colId xmlns:a16="http://schemas.microsoft.com/office/drawing/2014/main" val="2636672229"/>
                    </a:ext>
                  </a:extLst>
                </a:gridCol>
              </a:tblGrid>
              <a:tr h="193661">
                <a:tc>
                  <a:txBody>
                    <a:bodyPr/>
                    <a:lstStyle/>
                    <a:p>
                      <a:pPr marL="0" marR="0" algn="ctr">
                        <a:buNone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ID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 (Body)"/>
                        <a:ea typeface="Aptos" panose="020B0004020202020204" pitchFamily="34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buNone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L0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 (Body)"/>
                        <a:ea typeface="Aptos" panose="020B0004020202020204" pitchFamily="34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buNone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L1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 (Body)"/>
                        <a:ea typeface="Aptos" panose="020B0004020202020204" pitchFamily="34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buNone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L2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 (Body)"/>
                        <a:ea typeface="Aptos" panose="020B0004020202020204" pitchFamily="34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buNone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Remark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 (Body)"/>
                        <a:ea typeface="Aptos" panose="020B0004020202020204" pitchFamily="34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5549512"/>
                  </a:ext>
                </a:extLst>
              </a:tr>
              <a:tr h="580982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4.2.2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Business Development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Models and Analytics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Customer Behavior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Font typeface="+mj-lt"/>
                        <a:buAutoNum type="arabicPeriod"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Production: Xây dựng và triển khai các mô hình hành vi khách hàng phục vụ cho phân tích và ra quyết định.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376813"/>
                  </a:ext>
                </a:extLst>
              </a:tr>
              <a:tr h="580982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7.3.2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Customers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Relationship Management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Customer Behavior Insights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Font typeface="+mj-lt"/>
                        <a:buAutoNum type="arabicPeriod" startAt="2"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Insight: Cung cấp các kết luận và khuyến nghị dựa trên phân tích hành vi khách hàng nhằm hỗ trợ quyết định kinh doanh.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9243628"/>
                  </a:ext>
                </a:extLst>
              </a:tr>
              <a:tr h="258695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7.5.4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Customers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Customer Care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Customer Case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>
                        <a:buFont typeface="+mj-lt"/>
                        <a:buAutoNum type="arabicPeriod" startAt="5"/>
                      </a:pPr>
                      <a:r>
                        <a:rPr lang="vi-VN" sz="1800" b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Analysis: Phân tích dữ liệu và thông tin liên quan để hiểu rõ hơn về vấn đề hoặc yêu cầu của khách hàng.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90412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B4B5A9-8E16-A618-A985-250EE44F02A4}"/>
              </a:ext>
            </a:extLst>
          </p:cNvPr>
          <p:cNvSpPr txBox="1"/>
          <p:nvPr/>
        </p:nvSpPr>
        <p:spPr>
          <a:xfrm>
            <a:off x="527456" y="1366887"/>
            <a:ext cx="6702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/>
              <a:t>Link QLYC: </a:t>
            </a:r>
            <a:r>
              <a:rPr lang="en-US" b="1" i="1">
                <a:solidFill>
                  <a:sysClr val="windowText" lastClr="000000"/>
                </a:solidFill>
                <a:latin typeface="Calibri" panose="020F0502020204030204" pitchFamily="34" charset="0"/>
                <a:ea typeface="Aptos" panose="020B0004020202020204" pitchFamily="34" charset="0"/>
              </a:rPr>
              <a:t>QLYC-9071, QLYC-9474</a:t>
            </a:r>
            <a:r>
              <a:rPr lang="en-US" b="1" i="1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616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E86EA-095E-F12B-F0A3-8F08ABD16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EF18902-36AD-E669-9464-805287DA0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+mn-lt"/>
                <a:cs typeface="Times New Roman" panose="02020603050405020304" pitchFamily="18" charset="0"/>
              </a:rPr>
              <a:t>Non-functional requirements</a:t>
            </a:r>
            <a:endParaRPr lang="en-AU" sz="3200">
              <a:solidFill>
                <a:schemeClr val="accent5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68C503-2346-4ADE-C4E0-9D0B7F638A4D}"/>
              </a:ext>
            </a:extLst>
          </p:cNvPr>
          <p:cNvSpPr/>
          <p:nvPr/>
        </p:nvSpPr>
        <p:spPr>
          <a:xfrm>
            <a:off x="527456" y="723538"/>
            <a:ext cx="1049271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1A14666-B1BA-AFCF-8099-A4D4A5A8A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011344"/>
              </p:ext>
            </p:extLst>
          </p:nvPr>
        </p:nvGraphicFramePr>
        <p:xfrm>
          <a:off x="313480" y="1549225"/>
          <a:ext cx="11545440" cy="467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591">
                  <a:extLst>
                    <a:ext uri="{9D8B030D-6E8A-4147-A177-3AD203B41FA5}">
                      <a16:colId xmlns:a16="http://schemas.microsoft.com/office/drawing/2014/main" val="4245050839"/>
                    </a:ext>
                  </a:extLst>
                </a:gridCol>
                <a:gridCol w="2114444">
                  <a:extLst>
                    <a:ext uri="{9D8B030D-6E8A-4147-A177-3AD203B41FA5}">
                      <a16:colId xmlns:a16="http://schemas.microsoft.com/office/drawing/2014/main" val="2191234787"/>
                    </a:ext>
                  </a:extLst>
                </a:gridCol>
                <a:gridCol w="8512405">
                  <a:extLst>
                    <a:ext uri="{9D8B030D-6E8A-4147-A177-3AD203B41FA5}">
                      <a16:colId xmlns:a16="http://schemas.microsoft.com/office/drawing/2014/main" val="24607634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/>
                        <a:t>STT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Yếu tố chất lượng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Tiêu chuẩn đo lường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546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Hiệu năng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600" b="1"/>
                        <a:t>Job Feature Engineering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600"/>
                        <a:t>Chạy dữ liệu định kỳ vào đầu tháng khi các job chờ cờ được thỏa mãn.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600"/>
                        <a:t>Thời gian xử lý: Khoảng 5h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600"/>
                        <a:t>Có cơ chế re-run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600" b="1"/>
                        <a:t>Job Model serving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600"/>
                        <a:t>Đặt schedule chạy định kỳ tùy theo yêu cầu từng bài toán. Hiện tại đang là chạy batch monthly sau khi các data input đã ready.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600"/>
                        <a:t>Kiểm tra hiệu quả model và cảnh báo khi hiệu quả thấp hơn ngưỡng chấp nhận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4317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Khả năng sử dụng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600"/>
                        <a:t>Hệ thống luôn sẵn sàng truy cập 8x5 để phục vụ các công việc Phân tích dữ liệu của Data Scientist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9853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Tính mở rộng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600"/>
                        <a:t>Hệ thống có khả năng mở rộng năng lực xử lý theo tháng/theo tuần/theo ngày dựa theo nhu cầu sử dụng kết quả model của nghiệp vụ. 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600"/>
                        <a:t>Hệ thống có khả năng mở rộng thêm nhiều features, triển khai thêm nhiều model theo nhu cầu của nghiệp vụ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068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Tính tin cậy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600"/>
                        <a:t>Đảm bảo feature store được tính toán sẵn sàng cho các ML Models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600"/>
                        <a:t>Đảm bảo hiệu quả model trong ngưỡng chấp nhận (Tùy từng đề bài cụ thể sẽ thống nhất các chỉ tiêu đo lưỡng &amp; ngưỡng hiệu quả model với nghiệp vụ)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5667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2180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AEA9D-35E3-4997-E95E-7B73F58BC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27AAC702-0F5E-53E5-DE99-A7C943996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+mn-lt"/>
                <a:cs typeface="Times New Roman" panose="02020603050405020304" pitchFamily="18" charset="0"/>
              </a:rPr>
              <a:t>Kế hoạch triển khai</a:t>
            </a:r>
            <a:endParaRPr lang="en-AU" sz="3200">
              <a:solidFill>
                <a:schemeClr val="accent5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5EA0D5-98FC-09D9-5AB1-B3CE9C1EE52E}"/>
              </a:ext>
            </a:extLst>
          </p:cNvPr>
          <p:cNvSpPr/>
          <p:nvPr/>
        </p:nvSpPr>
        <p:spPr>
          <a:xfrm>
            <a:off x="527456" y="723538"/>
            <a:ext cx="1049271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1315B5-9530-9E71-0520-F4CE7D596264}"/>
              </a:ext>
            </a:extLst>
          </p:cNvPr>
          <p:cNvSpPr txBox="1"/>
          <p:nvPr/>
        </p:nvSpPr>
        <p:spPr>
          <a:xfrm>
            <a:off x="769108" y="831494"/>
            <a:ext cx="10251063" cy="233910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/>
              <a:t>Phase 1: Development &amp; Deployment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Phân tích EDA</a:t>
            </a:r>
            <a:endParaRPr lang="en-US" sz="16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Phát triển ML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Present, thống nhất benchmark đo lường hiệu quả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Thống nhất quy trình triển khai vào kinh doanh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/>
          </a:p>
          <a:p>
            <a:r>
              <a:rPr lang="en-US" sz="1600" b="1"/>
              <a:t>Phase 2: Serving &amp; Fine tune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Định kỳ chạy ML Model theo nội dung đã thống nhất, trả kết quả cho nghiệp vụ trên AZ.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Kết quả triển khai sẽ được thu thập và làm giàu insight, nâng cao hiệu quả mô hình.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8175A3FA-D348-D9FA-B309-9778F0DEEEC9}"/>
              </a:ext>
            </a:extLst>
          </p:cNvPr>
          <p:cNvGrpSpPr/>
          <p:nvPr/>
        </p:nvGrpSpPr>
        <p:grpSpPr>
          <a:xfrm>
            <a:off x="2926213" y="3214541"/>
            <a:ext cx="6339574" cy="3420241"/>
            <a:chOff x="2020260" y="1244385"/>
            <a:chExt cx="8574410" cy="4586765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BFAD9559-DBF3-2D31-97E7-4F7334BADF3E}"/>
                </a:ext>
              </a:extLst>
            </p:cNvPr>
            <p:cNvSpPr/>
            <p:nvPr/>
          </p:nvSpPr>
          <p:spPr bwMode="auto">
            <a:xfrm>
              <a:off x="2020260" y="1244386"/>
              <a:ext cx="2050556" cy="364875"/>
            </a:xfrm>
            <a:prstGeom prst="roundRect">
              <a:avLst/>
            </a:prstGeom>
            <a:solidFill>
              <a:srgbClr val="EE452F"/>
            </a:solidFill>
            <a:ln w="9525">
              <a:noFill/>
              <a:prstDash val="dash"/>
              <a:round/>
              <a:headEnd/>
              <a:tailEnd/>
            </a:ln>
          </p:spPr>
          <p:txBody>
            <a:bodyPr wrap="none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FFFFFF"/>
                  </a:solidFill>
                  <a:latin typeface="Arial" charset="0"/>
                </a:rPr>
                <a:t>1. IDEATE</a:t>
              </a: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4DAE14A-960A-DFB9-3F21-7300D08A843A}"/>
                </a:ext>
              </a:extLst>
            </p:cNvPr>
            <p:cNvSpPr/>
            <p:nvPr/>
          </p:nvSpPr>
          <p:spPr bwMode="auto">
            <a:xfrm>
              <a:off x="8425982" y="1244385"/>
              <a:ext cx="2050556" cy="364875"/>
            </a:xfrm>
            <a:prstGeom prst="roundRect">
              <a:avLst/>
            </a:prstGeom>
            <a:solidFill>
              <a:srgbClr val="EE452F"/>
            </a:solidFill>
            <a:ln w="9525">
              <a:noFill/>
              <a:prstDash val="dash"/>
              <a:round/>
              <a:headEnd/>
              <a:tailEnd/>
            </a:ln>
          </p:spPr>
          <p:txBody>
            <a:bodyPr wrap="none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FFFFFF"/>
                  </a:solidFill>
                  <a:latin typeface="Arial" charset="0"/>
                </a:rPr>
                <a:t>2. DESIGN</a:t>
              </a:r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3465B74B-E65E-8C35-E882-6C961A351FFB}"/>
                </a:ext>
              </a:extLst>
            </p:cNvPr>
            <p:cNvSpPr/>
            <p:nvPr/>
          </p:nvSpPr>
          <p:spPr bwMode="auto">
            <a:xfrm>
              <a:off x="8425982" y="4486000"/>
              <a:ext cx="2050556" cy="364876"/>
            </a:xfrm>
            <a:prstGeom prst="roundRect">
              <a:avLst/>
            </a:prstGeom>
            <a:solidFill>
              <a:srgbClr val="EE452F"/>
            </a:solidFill>
            <a:ln w="9525">
              <a:noFill/>
              <a:prstDash val="dash"/>
              <a:round/>
              <a:headEnd/>
              <a:tailEnd/>
            </a:ln>
          </p:spPr>
          <p:txBody>
            <a:bodyPr wrap="none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FFFFFF"/>
                  </a:solidFill>
                  <a:latin typeface="Arial" charset="0"/>
                </a:rPr>
                <a:t>3. OPERATIONALIZE</a:t>
              </a:r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5B652E07-A1B0-A2BA-4256-6EF9F65518DE}"/>
                </a:ext>
              </a:extLst>
            </p:cNvPr>
            <p:cNvSpPr/>
            <p:nvPr/>
          </p:nvSpPr>
          <p:spPr bwMode="auto">
            <a:xfrm>
              <a:off x="2020260" y="4486000"/>
              <a:ext cx="2050556" cy="364874"/>
            </a:xfrm>
            <a:prstGeom prst="roundRect">
              <a:avLst/>
            </a:prstGeom>
            <a:solidFill>
              <a:srgbClr val="EE452F"/>
            </a:solidFill>
            <a:ln w="9525">
              <a:noFill/>
              <a:prstDash val="dash"/>
              <a:round/>
              <a:headEnd/>
              <a:tailEnd/>
            </a:ln>
          </p:spPr>
          <p:txBody>
            <a:bodyPr wrap="none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FFFFFF"/>
                  </a:solidFill>
                  <a:latin typeface="Arial" charset="0"/>
                </a:rPr>
                <a:t>4. EVOLVE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6A7808C-CF75-52E9-D895-DF0192587501}"/>
                </a:ext>
              </a:extLst>
            </p:cNvPr>
            <p:cNvSpPr txBox="1"/>
            <p:nvPr/>
          </p:nvSpPr>
          <p:spPr>
            <a:xfrm>
              <a:off x="2020260" y="1688155"/>
              <a:ext cx="20505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charset="0"/>
                </a:rPr>
                <a:t>Defining objectives, use cases and stakeholder needs</a:t>
              </a: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4F9F1D8-3367-99CD-EFC5-751FA892167F}"/>
                </a:ext>
              </a:extLst>
            </p:cNvPr>
            <p:cNvGrpSpPr/>
            <p:nvPr/>
          </p:nvGrpSpPr>
          <p:grpSpPr>
            <a:xfrm>
              <a:off x="4486409" y="1728922"/>
              <a:ext cx="3523980" cy="3523980"/>
              <a:chOff x="4486409" y="1728922"/>
              <a:chExt cx="3523980" cy="3523980"/>
            </a:xfrm>
          </p:grpSpPr>
          <p:sp>
            <p:nvSpPr>
              <p:cNvPr id="45" name="Half Frame 44">
                <a:extLst>
                  <a:ext uri="{FF2B5EF4-FFF2-40B4-BE49-F238E27FC236}">
                    <a16:creationId xmlns:a16="http://schemas.microsoft.com/office/drawing/2014/main" id="{5F35D214-56BF-54E6-7E92-7F15803DBF3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9163274">
                <a:off x="6783783" y="1761270"/>
                <a:ext cx="188920" cy="188920"/>
              </a:xfrm>
              <a:prstGeom prst="halfFrame">
                <a:avLst>
                  <a:gd name="adj1" fmla="val 14130"/>
                  <a:gd name="adj2" fmla="val 16949"/>
                </a:avLst>
              </a:prstGeom>
              <a:solidFill>
                <a:srgbClr val="DA251C">
                  <a:alpha val="14902"/>
                </a:srgbClr>
              </a:solidFill>
              <a:ln w="9525">
                <a:solidFill>
                  <a:srgbClr val="DA251C"/>
                </a:solidFill>
                <a:prstDash val="dash"/>
                <a:round/>
                <a:headEnd/>
                <a:tailEnd/>
              </a:ln>
            </p:spPr>
            <p:txBody>
              <a:bodyPr wrap="none"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4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</a:endParaRPr>
              </a:p>
            </p:txBody>
          </p:sp>
          <p:sp>
            <p:nvSpPr>
              <p:cNvPr id="46" name="Half Frame 45">
                <a:extLst>
                  <a:ext uri="{FF2B5EF4-FFF2-40B4-BE49-F238E27FC236}">
                    <a16:creationId xmlns:a16="http://schemas.microsoft.com/office/drawing/2014/main" id="{4B770466-DE25-5610-4F9D-AB0257F543E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4064627">
                <a:off x="4548782" y="2684805"/>
                <a:ext cx="188920" cy="188920"/>
              </a:xfrm>
              <a:prstGeom prst="halfFrame">
                <a:avLst>
                  <a:gd name="adj1" fmla="val 14130"/>
                  <a:gd name="adj2" fmla="val 16949"/>
                </a:avLst>
              </a:prstGeom>
              <a:solidFill>
                <a:srgbClr val="DA251C">
                  <a:alpha val="14902"/>
                </a:srgbClr>
              </a:solidFill>
              <a:ln w="9525">
                <a:solidFill>
                  <a:srgbClr val="DA251C"/>
                </a:solidFill>
                <a:prstDash val="dash"/>
                <a:round/>
                <a:headEnd/>
                <a:tailEnd/>
              </a:ln>
            </p:spPr>
            <p:txBody>
              <a:bodyPr wrap="none"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4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</a:endParaRPr>
              </a:p>
            </p:txBody>
          </p:sp>
          <p:sp>
            <p:nvSpPr>
              <p:cNvPr id="47" name="Half Frame 46">
                <a:extLst>
                  <a:ext uri="{FF2B5EF4-FFF2-40B4-BE49-F238E27FC236}">
                    <a16:creationId xmlns:a16="http://schemas.microsoft.com/office/drawing/2014/main" id="{9EEE918E-0DEB-2EA5-77B4-25D3D012627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20090837">
                <a:off x="5415000" y="4982779"/>
                <a:ext cx="188920" cy="188920"/>
              </a:xfrm>
              <a:prstGeom prst="halfFrame">
                <a:avLst>
                  <a:gd name="adj1" fmla="val 14130"/>
                  <a:gd name="adj2" fmla="val 16949"/>
                </a:avLst>
              </a:prstGeom>
              <a:solidFill>
                <a:srgbClr val="DA251C">
                  <a:alpha val="14902"/>
                </a:srgbClr>
              </a:solidFill>
              <a:ln w="9525">
                <a:solidFill>
                  <a:srgbClr val="DA251C"/>
                </a:solidFill>
                <a:prstDash val="dash"/>
                <a:round/>
                <a:headEnd/>
                <a:tailEnd/>
              </a:ln>
            </p:spPr>
            <p:txBody>
              <a:bodyPr wrap="none"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4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</a:endParaRPr>
              </a:p>
            </p:txBody>
          </p:sp>
          <p:sp>
            <p:nvSpPr>
              <p:cNvPr id="48" name="Half Frame 47">
                <a:extLst>
                  <a:ext uri="{FF2B5EF4-FFF2-40B4-BE49-F238E27FC236}">
                    <a16:creationId xmlns:a16="http://schemas.microsoft.com/office/drawing/2014/main" id="{DC294C98-FF22-B2DE-14A3-20D14DE140E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4705512">
                <a:off x="7773955" y="4068756"/>
                <a:ext cx="188920" cy="188920"/>
              </a:xfrm>
              <a:prstGeom prst="halfFrame">
                <a:avLst>
                  <a:gd name="adj1" fmla="val 14130"/>
                  <a:gd name="adj2" fmla="val 16949"/>
                </a:avLst>
              </a:prstGeom>
              <a:solidFill>
                <a:srgbClr val="DA251C">
                  <a:alpha val="14902"/>
                </a:srgbClr>
              </a:solidFill>
              <a:ln w="9525">
                <a:solidFill>
                  <a:srgbClr val="DA251C"/>
                </a:solidFill>
                <a:prstDash val="dash"/>
                <a:round/>
                <a:headEnd/>
                <a:tailEnd/>
              </a:ln>
            </p:spPr>
            <p:txBody>
              <a:bodyPr wrap="none"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4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F3ED7B06-6C8C-6787-555A-09BC4ED6F08E}"/>
                  </a:ext>
                </a:extLst>
              </p:cNvPr>
              <p:cNvGrpSpPr/>
              <p:nvPr/>
            </p:nvGrpSpPr>
            <p:grpSpPr>
              <a:xfrm>
                <a:off x="4486409" y="1728922"/>
                <a:ext cx="3523980" cy="3523980"/>
                <a:chOff x="4003873" y="1667010"/>
                <a:chExt cx="3523980" cy="3523980"/>
              </a:xfrm>
            </p:grpSpPr>
            <p:sp>
              <p:nvSpPr>
                <p:cNvPr id="62" name="Circle: Hollow 61">
                  <a:extLst>
                    <a:ext uri="{FF2B5EF4-FFF2-40B4-BE49-F238E27FC236}">
                      <a16:creationId xmlns:a16="http://schemas.microsoft.com/office/drawing/2014/main" id="{81B5DB60-7250-CDAC-0A78-CFE849C61C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4217" y="1837354"/>
                  <a:ext cx="3183293" cy="3183293"/>
                </a:xfrm>
                <a:prstGeom prst="donut">
                  <a:avLst>
                    <a:gd name="adj" fmla="val 11044"/>
                  </a:avLst>
                </a:prstGeom>
                <a:gradFill>
                  <a:gsLst>
                    <a:gs pos="0">
                      <a:srgbClr val="F77427"/>
                    </a:gs>
                    <a:gs pos="100000">
                      <a:srgbClr val="DA251C"/>
                    </a:gs>
                  </a:gsLst>
                  <a:lin ang="18900000" scaled="1"/>
                </a:gradFill>
                <a:ln w="9525">
                  <a:noFill/>
                  <a:prstDash val="dash"/>
                  <a:round/>
                  <a:headEnd/>
                  <a:tailEnd/>
                </a:ln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94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</a:endParaRPr>
                </a:p>
              </p:txBody>
            </p: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CE1D55D8-F709-A6E0-2B6E-A505A8DF26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3873" y="1667010"/>
                  <a:ext cx="3523980" cy="3523980"/>
                </a:xfrm>
                <a:prstGeom prst="ellipse">
                  <a:avLst/>
                </a:prstGeom>
                <a:solidFill>
                  <a:srgbClr val="DA251C">
                    <a:alpha val="14902"/>
                  </a:srgbClr>
                </a:solidFill>
                <a:ln w="9525">
                  <a:solidFill>
                    <a:srgbClr val="DA251C"/>
                  </a:solidFill>
                  <a:prstDash val="dash"/>
                  <a:round/>
                  <a:headEnd/>
                  <a:tailEnd/>
                </a:ln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94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4EA6E9C8-AC94-0A24-0540-E972506CE06E}"/>
                    </a:ext>
                  </a:extLst>
                </p:cNvPr>
                <p:cNvSpPr txBox="1"/>
                <p:nvPr/>
              </p:nvSpPr>
              <p:spPr>
                <a:xfrm>
                  <a:off x="4869524" y="2861782"/>
                  <a:ext cx="1889275" cy="12395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i="0" u="none" strike="noStrike" kern="0" cap="none" spc="0" normalizeH="0" baseline="0" noProof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Arial" charset="0"/>
                    </a:rPr>
                    <a:t>DATA</a:t>
                  </a:r>
                </a:p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i="0" u="none" strike="noStrike" kern="0" cap="none" spc="0" normalizeH="0" baseline="0" noProof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Arial" charset="0"/>
                    </a:rPr>
                    <a:t>PRODUCT</a:t>
                  </a:r>
                </a:p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1" i="0" u="none" strike="noStrike" kern="0" cap="none" spc="0" normalizeH="0" baseline="0" noProof="0">
                      <a:ln>
                        <a:noFill/>
                      </a:ln>
                      <a:solidFill>
                        <a:schemeClr val="accent1"/>
                      </a:solidFill>
                      <a:effectLst/>
                      <a:uLnTx/>
                      <a:uFillTx/>
                      <a:latin typeface="Arial" charset="0"/>
                    </a:rPr>
                    <a:t>LIFECYCLE</a:t>
                  </a: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0B04B3DC-5989-6784-7E9A-50A5375ED596}"/>
                  </a:ext>
                </a:extLst>
              </p:cNvPr>
              <p:cNvGrpSpPr/>
              <p:nvPr/>
            </p:nvGrpSpPr>
            <p:grpSpPr>
              <a:xfrm>
                <a:off x="4745671" y="1957185"/>
                <a:ext cx="917944" cy="917944"/>
                <a:chOff x="5305647" y="1457730"/>
                <a:chExt cx="917944" cy="917944"/>
              </a:xfrm>
            </p:grpSpPr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6E69AE42-FAE5-C735-55FF-EE7C00A409EC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305647" y="1457730"/>
                  <a:ext cx="917944" cy="917944"/>
                </a:xfrm>
                <a:prstGeom prst="ellipse">
                  <a:avLst/>
                </a:prstGeom>
                <a:solidFill>
                  <a:srgbClr val="FFFFFF"/>
                </a:solidFill>
                <a:ln w="28575">
                  <a:solidFill>
                    <a:srgbClr val="DA251C"/>
                  </a:solidFill>
                  <a:prstDash val="solid"/>
                  <a:round/>
                  <a:headEnd/>
                  <a:tailEnd/>
                </a:ln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94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</a:endParaRPr>
                </a:p>
              </p:txBody>
            </p:sp>
            <p:pic>
              <p:nvPicPr>
                <p:cNvPr id="61" name="Graphic 60">
                  <a:extLst>
                    <a:ext uri="{FF2B5EF4-FFF2-40B4-BE49-F238E27FC236}">
                      <a16:creationId xmlns:a16="http://schemas.microsoft.com/office/drawing/2014/main" id="{7DEC746B-DA3E-486A-9661-25DBEE6FBD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="" xmlns:asvg="http://schemas.microsoft.com/office/drawing/2016/SVG/main" r:embed="rId4"/>
                    </a:ext>
                  </a:extLst>
                </a:blip>
                <a:srcRect/>
                <a:stretch/>
              </p:blipFill>
              <p:spPr>
                <a:xfrm>
                  <a:off x="5459802" y="1611885"/>
                  <a:ext cx="609634" cy="609634"/>
                </a:xfrm>
                <a:prstGeom prst="rect">
                  <a:avLst/>
                </a:prstGeom>
              </p:spPr>
            </p:pic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760D0FB4-8E3E-2439-C9AA-3761284AE8F7}"/>
                  </a:ext>
                </a:extLst>
              </p:cNvPr>
              <p:cNvGrpSpPr/>
              <p:nvPr/>
            </p:nvGrpSpPr>
            <p:grpSpPr>
              <a:xfrm>
                <a:off x="4745671" y="4037760"/>
                <a:ext cx="917944" cy="917944"/>
                <a:chOff x="3795824" y="2970028"/>
                <a:chExt cx="917944" cy="917944"/>
              </a:xfrm>
            </p:grpSpPr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145E4692-3BF7-9D42-C347-65D0C775FB5A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3795824" y="2970028"/>
                  <a:ext cx="917944" cy="917944"/>
                </a:xfrm>
                <a:prstGeom prst="ellipse">
                  <a:avLst/>
                </a:prstGeom>
                <a:solidFill>
                  <a:srgbClr val="FFFFFF"/>
                </a:solidFill>
                <a:ln w="28575">
                  <a:solidFill>
                    <a:srgbClr val="DA251C"/>
                  </a:solidFill>
                  <a:prstDash val="solid"/>
                  <a:round/>
                  <a:headEnd/>
                  <a:tailEnd/>
                </a:ln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94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</a:endParaRPr>
                </a:p>
              </p:txBody>
            </p:sp>
            <p:pic>
              <p:nvPicPr>
                <p:cNvPr id="59" name="Graphic 58">
                  <a:extLst>
                    <a:ext uri="{FF2B5EF4-FFF2-40B4-BE49-F238E27FC236}">
                      <a16:creationId xmlns:a16="http://schemas.microsoft.com/office/drawing/2014/main" id="{D33A31C1-2266-9C59-E4DE-B4620418E8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="" xmlns:asvg="http://schemas.microsoft.com/office/drawing/2016/SVG/main" r:embed="rId6"/>
                    </a:ext>
                  </a:extLst>
                </a:blip>
                <a:srcRect/>
                <a:stretch/>
              </p:blipFill>
              <p:spPr>
                <a:xfrm>
                  <a:off x="3949979" y="3124183"/>
                  <a:ext cx="609634" cy="609634"/>
                </a:xfrm>
                <a:prstGeom prst="rect">
                  <a:avLst/>
                </a:prstGeom>
              </p:spPr>
            </p:pic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862925D8-C60B-60BE-1613-B4C1714172FA}"/>
                  </a:ext>
                </a:extLst>
              </p:cNvPr>
              <p:cNvGrpSpPr/>
              <p:nvPr/>
            </p:nvGrpSpPr>
            <p:grpSpPr>
              <a:xfrm>
                <a:off x="6825015" y="4037760"/>
                <a:ext cx="917944" cy="917944"/>
                <a:chOff x="5305647" y="4482327"/>
                <a:chExt cx="917944" cy="917944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B313173A-DF1D-09E1-3DB3-D167B4547EC2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305647" y="4482327"/>
                  <a:ext cx="917944" cy="917944"/>
                </a:xfrm>
                <a:prstGeom prst="ellipse">
                  <a:avLst/>
                </a:prstGeom>
                <a:solidFill>
                  <a:srgbClr val="FFFFFF"/>
                </a:solidFill>
                <a:ln w="28575">
                  <a:solidFill>
                    <a:srgbClr val="DA251C"/>
                  </a:solidFill>
                  <a:prstDash val="solid"/>
                  <a:round/>
                  <a:headEnd/>
                  <a:tailEnd/>
                </a:ln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94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</a:endParaRPr>
                </a:p>
              </p:txBody>
            </p:sp>
            <p:pic>
              <p:nvPicPr>
                <p:cNvPr id="57" name="Graphic 56">
                  <a:extLst>
                    <a:ext uri="{FF2B5EF4-FFF2-40B4-BE49-F238E27FC236}">
                      <a16:creationId xmlns:a16="http://schemas.microsoft.com/office/drawing/2014/main" id="{0B8C0129-F2AC-4067-B686-94BA381B71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="" xmlns:asvg="http://schemas.microsoft.com/office/drawing/2016/SVG/main" r:embed="rId8"/>
                    </a:ext>
                  </a:extLst>
                </a:blip>
                <a:srcRect/>
                <a:stretch/>
              </p:blipFill>
              <p:spPr>
                <a:xfrm>
                  <a:off x="5459802" y="4636482"/>
                  <a:ext cx="609634" cy="609634"/>
                </a:xfrm>
                <a:prstGeom prst="rect">
                  <a:avLst/>
                </a:prstGeom>
              </p:spPr>
            </p:pic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52CF07C5-465B-F4B7-3A46-A58A95791E2B}"/>
                  </a:ext>
                </a:extLst>
              </p:cNvPr>
              <p:cNvGrpSpPr/>
              <p:nvPr/>
            </p:nvGrpSpPr>
            <p:grpSpPr>
              <a:xfrm>
                <a:off x="6825015" y="1957185"/>
                <a:ext cx="917944" cy="917944"/>
                <a:chOff x="6818860" y="2970027"/>
                <a:chExt cx="917944" cy="917944"/>
              </a:xfrm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4419B5E0-289D-EB5C-CCFE-7A4BD4D75996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6818860" y="2970027"/>
                  <a:ext cx="917944" cy="917944"/>
                </a:xfrm>
                <a:prstGeom prst="ellipse">
                  <a:avLst/>
                </a:prstGeom>
                <a:solidFill>
                  <a:srgbClr val="FFFFFF"/>
                </a:solidFill>
                <a:ln w="28575">
                  <a:solidFill>
                    <a:srgbClr val="DA251C"/>
                  </a:solidFill>
                  <a:prstDash val="solid"/>
                  <a:round/>
                  <a:headEnd/>
                  <a:tailEnd/>
                </a:ln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94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</a:endParaRPr>
                </a:p>
              </p:txBody>
            </p:sp>
            <p:pic>
              <p:nvPicPr>
                <p:cNvPr id="55" name="Graphic 54">
                  <a:extLst>
                    <a:ext uri="{FF2B5EF4-FFF2-40B4-BE49-F238E27FC236}">
                      <a16:creationId xmlns:a16="http://schemas.microsoft.com/office/drawing/2014/main" id="{8BFF6311-871B-724A-D45B-C6F04BB31B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="" xmlns:asvg="http://schemas.microsoft.com/office/drawing/2016/SVG/main" r:embed="rId10"/>
                    </a:ext>
                  </a:extLst>
                </a:blip>
                <a:srcRect/>
                <a:stretch/>
              </p:blipFill>
              <p:spPr>
                <a:xfrm>
                  <a:off x="6973015" y="3124182"/>
                  <a:ext cx="609634" cy="609634"/>
                </a:xfrm>
                <a:prstGeom prst="rect">
                  <a:avLst/>
                </a:prstGeom>
              </p:spPr>
            </p:pic>
          </p:grp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EB1352D-D125-9784-3099-735F7A11E4AC}"/>
                </a:ext>
              </a:extLst>
            </p:cNvPr>
            <p:cNvSpPr txBox="1"/>
            <p:nvPr/>
          </p:nvSpPr>
          <p:spPr>
            <a:xfrm>
              <a:off x="8399780" y="1676732"/>
              <a:ext cx="2168693" cy="8263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charset="0"/>
                </a:rPr>
                <a:t>Creating data contracts, specifications and governance checkpoints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1F00B2B-01FA-AD9B-4A4F-B3AA05546CD1}"/>
                </a:ext>
              </a:extLst>
            </p:cNvPr>
            <p:cNvSpPr txBox="1"/>
            <p:nvPr/>
          </p:nvSpPr>
          <p:spPr>
            <a:xfrm>
              <a:off x="8425978" y="4857262"/>
              <a:ext cx="2168692" cy="5968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charset="0"/>
                </a:rPr>
                <a:t>Building, testing, deploying and delivering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C728B0B4-F3B4-4E92-EB2E-20AE1D20A467}"/>
                </a:ext>
              </a:extLst>
            </p:cNvPr>
            <p:cNvSpPr txBox="1"/>
            <p:nvPr/>
          </p:nvSpPr>
          <p:spPr>
            <a:xfrm>
              <a:off x="2020260" y="4881829"/>
              <a:ext cx="2466148" cy="94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>
                      <a:lumMod val="65000"/>
                      <a:lumOff val="35000"/>
                    </a:srgbClr>
                  </a:solidFill>
                  <a:latin typeface="Arial" charset="0"/>
                </a:rPr>
                <a:t>Monitoring performance &amp; quality, gathering user feedback, iterating &amp; scaling, planning for retirement</a:t>
              </a:r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DBD4135-3551-6040-A8D4-B7FB61F2434B}"/>
                </a:ext>
              </a:extLst>
            </p:cNvPr>
            <p:cNvCxnSpPr>
              <a:cxnSpLocks/>
              <a:stCxn id="39" idx="3"/>
            </p:cNvCxnSpPr>
            <p:nvPr/>
          </p:nvCxnSpPr>
          <p:spPr bwMode="auto">
            <a:xfrm>
              <a:off x="4070816" y="1426824"/>
              <a:ext cx="809285" cy="664791"/>
            </a:xfrm>
            <a:prstGeom prst="line">
              <a:avLst/>
            </a:prstGeom>
            <a:solidFill>
              <a:srgbClr val="FFFFFF"/>
            </a:solidFill>
            <a:ln w="9525" cap="flat" cmpd="sng" algn="ctr">
              <a:solidFill>
                <a:srgbClr val="FF0000">
                  <a:alpha val="42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38E8A6D-D270-4286-1A1F-133FA123B2BF}"/>
                </a:ext>
              </a:extLst>
            </p:cNvPr>
            <p:cNvCxnSpPr>
              <a:cxnSpLocks/>
              <a:stCxn id="40" idx="1"/>
            </p:cNvCxnSpPr>
            <p:nvPr/>
          </p:nvCxnSpPr>
          <p:spPr bwMode="auto">
            <a:xfrm flipH="1">
              <a:off x="7608529" y="1426823"/>
              <a:ext cx="817453" cy="664792"/>
            </a:xfrm>
            <a:prstGeom prst="line">
              <a:avLst/>
            </a:prstGeom>
            <a:solidFill>
              <a:srgbClr val="FFFFFF"/>
            </a:solidFill>
            <a:ln w="9525" cap="flat" cmpd="sng" algn="ctr">
              <a:solidFill>
                <a:srgbClr val="FF0000">
                  <a:alpha val="42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AFF0B15F-0DD9-8295-E3F1-8BA6DD925D47}"/>
                </a:ext>
              </a:extLst>
            </p:cNvPr>
            <p:cNvCxnSpPr>
              <a:cxnSpLocks/>
              <a:stCxn id="42" idx="3"/>
              <a:endCxn id="58" idx="2"/>
            </p:cNvCxnSpPr>
            <p:nvPr/>
          </p:nvCxnSpPr>
          <p:spPr bwMode="auto">
            <a:xfrm flipV="1">
              <a:off x="4070816" y="4496733"/>
              <a:ext cx="674855" cy="171705"/>
            </a:xfrm>
            <a:prstGeom prst="line">
              <a:avLst/>
            </a:prstGeom>
            <a:solidFill>
              <a:srgbClr val="FFFFFF"/>
            </a:solidFill>
            <a:ln w="9525" cap="flat" cmpd="sng" algn="ctr">
              <a:solidFill>
                <a:srgbClr val="FF0000">
                  <a:alpha val="42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D9D54787-8EA9-360B-D191-0133C46170AD}"/>
                </a:ext>
              </a:extLst>
            </p:cNvPr>
            <p:cNvCxnSpPr>
              <a:cxnSpLocks/>
              <a:stCxn id="56" idx="6"/>
              <a:endCxn id="41" idx="1"/>
            </p:cNvCxnSpPr>
            <p:nvPr/>
          </p:nvCxnSpPr>
          <p:spPr bwMode="auto">
            <a:xfrm>
              <a:off x="7742959" y="4496733"/>
              <a:ext cx="683023" cy="171706"/>
            </a:xfrm>
            <a:prstGeom prst="line">
              <a:avLst/>
            </a:prstGeom>
            <a:solidFill>
              <a:srgbClr val="FFFFFF"/>
            </a:solidFill>
            <a:ln w="9525" cap="flat" cmpd="sng" algn="ctr">
              <a:solidFill>
                <a:srgbClr val="FF0000">
                  <a:alpha val="42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01675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97"/>
          <a:stretch/>
        </p:blipFill>
        <p:spPr>
          <a:xfrm>
            <a:off x="0" y="1482480"/>
            <a:ext cx="12186745" cy="3131038"/>
          </a:xfrm>
          <a:prstGeom prst="rect">
            <a:avLst/>
          </a:prstGeom>
        </p:spPr>
      </p:pic>
      <p:sp>
        <p:nvSpPr>
          <p:cNvPr id="4" name="Title Placeholder 7"/>
          <p:cNvSpPr txBox="1">
            <a:spLocks/>
          </p:cNvSpPr>
          <p:nvPr/>
        </p:nvSpPr>
        <p:spPr>
          <a:xfrm>
            <a:off x="576577" y="1762538"/>
            <a:ext cx="4300223" cy="25709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7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cs typeface="Calibri" charset="0"/>
              </a:rPr>
              <a:t>0</a:t>
            </a:r>
            <a:r>
              <a:rPr lang="en-US" sz="27000" b="0">
                <a:solidFill>
                  <a:prstClr val="white"/>
                </a:solidFill>
              </a:rPr>
              <a:t>2</a:t>
            </a:r>
            <a:endParaRPr kumimoji="0" lang="en-US" sz="27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Calibri" charset="0"/>
            </a:endParaRPr>
          </a:p>
        </p:txBody>
      </p:sp>
      <p:sp>
        <p:nvSpPr>
          <p:cNvPr id="5" name="Title Placeholder 7"/>
          <p:cNvSpPr txBox="1">
            <a:spLocks/>
          </p:cNvSpPr>
          <p:nvPr/>
        </p:nvSpPr>
        <p:spPr>
          <a:xfrm>
            <a:off x="4544391" y="2112579"/>
            <a:ext cx="7205649" cy="124022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Application Architecture</a:t>
            </a:r>
          </a:p>
        </p:txBody>
      </p:sp>
      <p:sp>
        <p:nvSpPr>
          <p:cNvPr id="6" name="Title Placeholder 7"/>
          <p:cNvSpPr txBox="1">
            <a:spLocks/>
          </p:cNvSpPr>
          <p:nvPr/>
        </p:nvSpPr>
        <p:spPr>
          <a:xfrm>
            <a:off x="4544391" y="3223743"/>
            <a:ext cx="6977049" cy="1109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300">
                <a:solidFill>
                  <a:srgbClr val="FFB81C"/>
                </a:solidFill>
              </a:rPr>
              <a:t>Data Science Hub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4400" y="682388"/>
            <a:ext cx="3084394" cy="0"/>
          </a:xfrm>
          <a:prstGeom prst="line">
            <a:avLst/>
          </a:prstGeom>
          <a:ln w="165100" cap="rnd">
            <a:solidFill>
              <a:srgbClr val="FFB81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06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06DD-26B0-11DA-368E-FDC15174E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C768CB4-7F2F-B1A6-8077-E92C8B2FB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56" y="152400"/>
            <a:ext cx="10769600" cy="616857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tabLst>
                <a:tab pos="228600" algn="l"/>
              </a:tabLst>
            </a:pPr>
            <a:r>
              <a:rPr lang="en-AU">
                <a:latin typeface="Times New Roman"/>
                <a:cs typeface="Times New Roman"/>
              </a:rPr>
              <a:t>IT Capability Map</a:t>
            </a:r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D115D5-A19F-CF2D-1AC4-78F1B9F8AC15}"/>
              </a:ext>
            </a:extLst>
          </p:cNvPr>
          <p:cNvSpPr/>
          <p:nvPr/>
        </p:nvSpPr>
        <p:spPr>
          <a:xfrm>
            <a:off x="527456" y="723538"/>
            <a:ext cx="1135015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812;p104">
            <a:extLst>
              <a:ext uri="{FF2B5EF4-FFF2-40B4-BE49-F238E27FC236}">
                <a16:creationId xmlns:a16="http://schemas.microsoft.com/office/drawing/2014/main" id="{FD025D88-C157-A63D-35D0-FFD2706E1394}"/>
              </a:ext>
            </a:extLst>
          </p:cNvPr>
          <p:cNvSpPr txBox="1"/>
          <p:nvPr/>
        </p:nvSpPr>
        <p:spPr>
          <a:xfrm>
            <a:off x="7726645" y="934804"/>
            <a:ext cx="4150967" cy="575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vi-VN" sz="1400" b="1">
                <a:latin typeface="Calibri"/>
                <a:ea typeface="Calibri"/>
                <a:cs typeface="Calibri"/>
              </a:rPr>
              <a:t>Diễn giải:</a:t>
            </a:r>
          </a:p>
          <a:p>
            <a:pPr algn="just">
              <a:spcAft>
                <a:spcPts val="600"/>
              </a:spcAft>
            </a:pPr>
            <a:r>
              <a:rPr lang="en-US" sz="1400" b="1" err="1">
                <a:latin typeface="Calibri"/>
                <a:ea typeface="Calibri"/>
                <a:cs typeface="Calibri"/>
              </a:rPr>
              <a:t>Năng</a:t>
            </a:r>
            <a:r>
              <a:rPr lang="en-US" sz="1400" b="1">
                <a:latin typeface="Calibri"/>
                <a:ea typeface="Calibri"/>
                <a:cs typeface="Calibri"/>
              </a:rPr>
              <a:t> </a:t>
            </a:r>
            <a:r>
              <a:rPr lang="en-US" sz="1400" b="1" err="1">
                <a:latin typeface="Calibri"/>
                <a:ea typeface="Calibri"/>
                <a:cs typeface="Calibri"/>
              </a:rPr>
              <a:t>lực</a:t>
            </a:r>
            <a:r>
              <a:rPr lang="en-US" sz="1400" b="1">
                <a:latin typeface="Calibri"/>
                <a:ea typeface="Calibri"/>
                <a:cs typeface="Calibri"/>
              </a:rPr>
              <a:t> 8.6.1: Advanced Analytics - </a:t>
            </a:r>
            <a:r>
              <a:rPr lang="en-US" sz="1400" err="1">
                <a:latin typeface="Calibri"/>
                <a:ea typeface="Calibri"/>
                <a:cs typeface="Calibri"/>
              </a:rPr>
              <a:t>năng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lực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phân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tích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dữ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liệu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nâng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cao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dựa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trên</a:t>
            </a:r>
            <a:r>
              <a:rPr lang="en-US" sz="1400">
                <a:latin typeface="Calibri"/>
                <a:ea typeface="Calibri"/>
                <a:cs typeface="Calibri"/>
              </a:rPr>
              <a:t> Machine learning (ML) </a:t>
            </a:r>
            <a:r>
              <a:rPr lang="en-US" sz="1400" err="1">
                <a:latin typeface="Calibri"/>
                <a:ea typeface="Calibri"/>
                <a:cs typeface="Calibri"/>
              </a:rPr>
              <a:t>áp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dụng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cho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bài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toán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chấm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điểm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tiềm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năng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cho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tệp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khách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hàng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hiện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hữu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và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xác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định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khách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hàng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có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hành</a:t>
            </a:r>
            <a:r>
              <a:rPr lang="en-US" sz="1400">
                <a:latin typeface="Calibri"/>
                <a:ea typeface="Calibri"/>
                <a:cs typeface="Calibri"/>
              </a:rPr>
              <a:t> vi </a:t>
            </a:r>
            <a:r>
              <a:rPr lang="en-US" sz="1400" err="1">
                <a:latin typeface="Calibri"/>
                <a:ea typeface="Calibri"/>
                <a:cs typeface="Calibri"/>
              </a:rPr>
              <a:t>tương</a:t>
            </a:r>
            <a:r>
              <a:rPr lang="en-US" sz="1400">
                <a:latin typeface="Calibri"/>
                <a:ea typeface="Calibri"/>
                <a:cs typeface="Calibri"/>
              </a:rPr>
              <a:t> </a:t>
            </a:r>
            <a:r>
              <a:rPr lang="en-US" sz="1400" err="1">
                <a:latin typeface="Calibri"/>
                <a:ea typeface="Calibri"/>
                <a:cs typeface="Calibri"/>
              </a:rPr>
              <a:t>đồng</a:t>
            </a:r>
            <a:r>
              <a:rPr lang="en-US" sz="1400">
                <a:latin typeface="Calibri"/>
                <a:ea typeface="Calibri"/>
                <a:cs typeface="Calibri"/>
              </a:rPr>
              <a:t>.</a:t>
            </a:r>
          </a:p>
          <a:p>
            <a:pPr marL="285750" indent="-285750" algn="just">
              <a:spcAft>
                <a:spcPts val="600"/>
              </a:spcAft>
              <a:buFont typeface="Wingdings,Sans-Serif" panose="05000000000000000000" pitchFamily="2" charset="2"/>
              <a:buChar char="§"/>
            </a:pPr>
            <a:endParaRPr lang="en-US" sz="1400">
              <a:latin typeface="Calibri"/>
              <a:ea typeface="Calibri"/>
              <a:cs typeface="Calibri"/>
            </a:endParaRPr>
          </a:p>
          <a:p>
            <a:pPr>
              <a:buFont typeface="Arial" panose="05000000000000000000" pitchFamily="2" charset="2"/>
              <a:buChar char="•"/>
            </a:pPr>
            <a:endParaRPr lang="vi-VN" sz="1400" b="1">
              <a:latin typeface="Arial"/>
              <a:ea typeface="Calibri"/>
              <a:cs typeface="Arial"/>
            </a:endParaRPr>
          </a:p>
        </p:txBody>
      </p:sp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E458D768-E38E-DD59-BB93-0EA865FC4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79" y="1200150"/>
            <a:ext cx="6958853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5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UyDlDqWonv3hoAx.p9Rsw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9xgrPArEB1mEiMOhB5KGA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ACET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NguF4Gw2mJIhuiFXm5tKQ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vgJTIPPebpo6irFSQqHlA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DWhDmC1QbRmt16_uxlW7g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gETb3D.HcKF_v3xSvBqjg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vgJTIPPebpo6irFSQqHlA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4iZaasIqU.XVK.4_OZLX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z9_f.d6YGbJCbK0.Pg2_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z9_f.d6YGbJCbK0.Pg2_A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z9_f.d6YGbJCbK0.Pg2_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Z96ctUUqJsGDCugslwBCg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vhTnprpZIIVVQCOTQtpLw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vs3CU0mhZ0iF9VK3Gc_gQ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rcAbB4u0quRffFN3bn3Xw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G_9mniplMrafceMpP.Qwg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cgoWEzLgA0_64VDvMxGGg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bEQ8aI7AKzsdxigcAG3ZA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Lvs1S2qnQw1aA01IUaglg"/>
</p:tagLst>
</file>

<file path=ppt/theme/theme1.xml><?xml version="1.0" encoding="utf-8"?>
<a:theme xmlns:a="http://schemas.openxmlformats.org/drawingml/2006/main" name="1_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Scheme1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B22600"/>
      </a:accent5>
      <a:accent6>
        <a:srgbClr val="CC9900"/>
      </a:accent6>
      <a:hlink>
        <a:srgbClr val="0000FF"/>
      </a:hlink>
      <a:folHlink>
        <a:srgbClr val="800080"/>
      </a:folHlink>
    </a:clrScheme>
    <a:fontScheme name="Custom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flat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Scheme1">
        <a:dk1>
          <a:srgbClr val="000000"/>
        </a:dk1>
        <a:lt1>
          <a:srgbClr val="FFFFFF"/>
        </a:lt1>
        <a:dk2>
          <a:srgbClr val="FFFFFF"/>
        </a:dk2>
        <a:lt2>
          <a:srgbClr val="FFFFFF"/>
        </a:lt2>
        <a:accent1>
          <a:srgbClr val="E84C22"/>
        </a:accent1>
        <a:accent2>
          <a:srgbClr val="FFBD47"/>
        </a:accent2>
        <a:accent3>
          <a:srgbClr val="B64926"/>
        </a:accent3>
        <a:accent4>
          <a:srgbClr val="FF8427"/>
        </a:accent4>
        <a:accent5>
          <a:srgbClr val="B22600"/>
        </a:accent5>
        <a:accent6>
          <a:srgbClr val="CC9900"/>
        </a:accent6>
        <a:hlink>
          <a:srgbClr val="0000FF"/>
        </a:hlink>
        <a:folHlink>
          <a:srgbClr val="800080"/>
        </a:folHlink>
      </a:clrScheme>
    </a:extraClrScheme>
  </a:extraClrSchemeLst>
  <a:custClrLst>
    <a:custClr name="Dark Gray">
      <a:srgbClr val="4D4D4D"/>
    </a:custClr>
    <a:custClr name="Mid Gray">
      <a:srgbClr val="7F7F7F"/>
    </a:custClr>
    <a:custClr name="Light Gray">
      <a:srgbClr val="B3B3B3"/>
    </a:custClr>
    <a:custClr name="Super Light Gray">
      <a:srgbClr val="D0D0D0"/>
    </a:custClr>
    <a:custClr name="Pale Gray">
      <a:srgbClr val="E6E6E6"/>
    </a:custClr>
    <a:custClr name="Custom Color6">
      <a:srgbClr val="505046"/>
    </a:custClr>
    <a:custClr name="Custom Color7">
      <a:srgbClr val="EEECE1"/>
    </a:custClr>
  </a:custClrLst>
  <a:extLst>
    <a:ext uri="{05A4C25C-085E-4340-85A3-A5531E510DB2}">
      <thm15:themeFamily xmlns:thm15="http://schemas.microsoft.com/office/thememl/2012/main" name="HN0280_OFF_v2.potx" id="{E59590D3-4A92-481B-85BC-588C90199318}" vid="{9FF13323-8FE1-475C-AAD5-F59011BC78D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IDA">
    <a:dk1>
      <a:srgbClr val="000000"/>
    </a:dk1>
    <a:lt1>
      <a:srgbClr val="FFFFFF"/>
    </a:lt1>
    <a:dk2>
      <a:srgbClr val="0B5DAC"/>
    </a:dk2>
    <a:lt2>
      <a:srgbClr val="E6E6E6"/>
    </a:lt2>
    <a:accent1>
      <a:srgbClr val="008FD5"/>
    </a:accent1>
    <a:accent2>
      <a:srgbClr val="139CFF"/>
    </a:accent2>
    <a:accent3>
      <a:srgbClr val="0B5DAC"/>
    </a:accent3>
    <a:accent4>
      <a:srgbClr val="6E6E6E"/>
    </a:accent4>
    <a:accent5>
      <a:srgbClr val="8C8C8C"/>
    </a:accent5>
    <a:accent6>
      <a:srgbClr val="505050"/>
    </a:accent6>
    <a:hlink>
      <a:srgbClr val="008FD5"/>
    </a:hlink>
    <a:folHlink>
      <a:srgbClr val="6E6E6E"/>
    </a:folHlink>
  </a:clrScheme>
</a:themeOverride>
</file>

<file path=ppt/theme/themeOverride2.xml><?xml version="1.0" encoding="utf-8"?>
<a:themeOverride xmlns:a="http://schemas.openxmlformats.org/drawingml/2006/main">
  <a:clrScheme name="Red Orange">
    <a:dk1>
      <a:sysClr val="windowText" lastClr="000000"/>
    </a:dk1>
    <a:lt1>
      <a:sysClr val="window" lastClr="FFFFFF"/>
    </a:lt1>
    <a:dk2>
      <a:srgbClr val="505046"/>
    </a:dk2>
    <a:lt2>
      <a:srgbClr val="EEECE1"/>
    </a:lt2>
    <a:accent1>
      <a:srgbClr val="E84C22"/>
    </a:accent1>
    <a:accent2>
      <a:srgbClr val="FFBD47"/>
    </a:accent2>
    <a:accent3>
      <a:srgbClr val="B64926"/>
    </a:accent3>
    <a:accent4>
      <a:srgbClr val="FF8427"/>
    </a:accent4>
    <a:accent5>
      <a:srgbClr val="CC9900"/>
    </a:accent5>
    <a:accent6>
      <a:srgbClr val="B22600"/>
    </a:accent6>
    <a:hlink>
      <a:srgbClr val="CC9900"/>
    </a:hlink>
    <a:folHlink>
      <a:srgbClr val="666699"/>
    </a:folHlink>
  </a:clrScheme>
</a:themeOverride>
</file>

<file path=ppt/theme/themeOverride3.xml><?xml version="1.0" encoding="utf-8"?>
<a:themeOverride xmlns:a="http://schemas.openxmlformats.org/drawingml/2006/main">
  <a:clrScheme name="Blank 1">
    <a:dk1>
      <a:srgbClr val="000000"/>
    </a:dk1>
    <a:lt1>
      <a:srgbClr val="FFFFFF"/>
    </a:lt1>
    <a:dk2>
      <a:srgbClr val="DA251C"/>
    </a:dk2>
    <a:lt2>
      <a:srgbClr val="858585"/>
    </a:lt2>
    <a:accent1>
      <a:srgbClr val="FFFFFF"/>
    </a:accent1>
    <a:accent2>
      <a:srgbClr val="D3CDBD"/>
    </a:accent2>
    <a:accent3>
      <a:srgbClr val="FFFFFF"/>
    </a:accent3>
    <a:accent4>
      <a:srgbClr val="000000"/>
    </a:accent4>
    <a:accent5>
      <a:srgbClr val="FFFFFF"/>
    </a:accent5>
    <a:accent6>
      <a:srgbClr val="BFBAAB"/>
    </a:accent6>
    <a:hlink>
      <a:srgbClr val="808080"/>
    </a:hlink>
    <a:folHlink>
      <a:srgbClr val="DA251C"/>
    </a:folHlink>
  </a:clrScheme>
  <a:fontScheme name="Blank">
    <a:majorFont>
      <a:latin typeface="Arial"/>
      <a:ea typeface=""/>
      <a:cs typeface=""/>
    </a:majorFont>
    <a:minorFont>
      <a:latin typeface="Arial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Blank 1">
    <a:dk1>
      <a:srgbClr val="000000"/>
    </a:dk1>
    <a:lt1>
      <a:srgbClr val="FFFFFF"/>
    </a:lt1>
    <a:dk2>
      <a:srgbClr val="DA251C"/>
    </a:dk2>
    <a:lt2>
      <a:srgbClr val="858585"/>
    </a:lt2>
    <a:accent1>
      <a:srgbClr val="FFFFFF"/>
    </a:accent1>
    <a:accent2>
      <a:srgbClr val="D3CDBD"/>
    </a:accent2>
    <a:accent3>
      <a:srgbClr val="FFFFFF"/>
    </a:accent3>
    <a:accent4>
      <a:srgbClr val="000000"/>
    </a:accent4>
    <a:accent5>
      <a:srgbClr val="FFFFFF"/>
    </a:accent5>
    <a:accent6>
      <a:srgbClr val="BFBAAB"/>
    </a:accent6>
    <a:hlink>
      <a:srgbClr val="808080"/>
    </a:hlink>
    <a:folHlink>
      <a:srgbClr val="DA251C"/>
    </a:folHlink>
  </a:clrScheme>
  <a:fontScheme name="Blank">
    <a:majorFont>
      <a:latin typeface="Arial"/>
      <a:ea typeface=""/>
      <a:cs typeface=""/>
    </a:majorFont>
    <a:minorFont>
      <a:latin typeface="Arial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Red Orange">
    <a:dk1>
      <a:sysClr val="windowText" lastClr="000000"/>
    </a:dk1>
    <a:lt1>
      <a:sysClr val="window" lastClr="FFFFFF"/>
    </a:lt1>
    <a:dk2>
      <a:srgbClr val="505046"/>
    </a:dk2>
    <a:lt2>
      <a:srgbClr val="EEECE1"/>
    </a:lt2>
    <a:accent1>
      <a:srgbClr val="E84C22"/>
    </a:accent1>
    <a:accent2>
      <a:srgbClr val="FFBD47"/>
    </a:accent2>
    <a:accent3>
      <a:srgbClr val="B64926"/>
    </a:accent3>
    <a:accent4>
      <a:srgbClr val="FF8427"/>
    </a:accent4>
    <a:accent5>
      <a:srgbClr val="CC9900"/>
    </a:accent5>
    <a:accent6>
      <a:srgbClr val="B22600"/>
    </a:accent6>
    <a:hlink>
      <a:srgbClr val="CC9900"/>
    </a:hlink>
    <a:folHlink>
      <a:srgbClr val="666699"/>
    </a:folHlink>
  </a:clrScheme>
</a:themeOverride>
</file>

<file path=ppt/theme/themeOverride6.xml><?xml version="1.0" encoding="utf-8"?>
<a:themeOverride xmlns:a="http://schemas.openxmlformats.org/drawingml/2006/main">
  <a:clrScheme name="Red Orange">
    <a:dk1>
      <a:sysClr val="windowText" lastClr="000000"/>
    </a:dk1>
    <a:lt1>
      <a:sysClr val="window" lastClr="FFFFFF"/>
    </a:lt1>
    <a:dk2>
      <a:srgbClr val="505046"/>
    </a:dk2>
    <a:lt2>
      <a:srgbClr val="EEECE1"/>
    </a:lt2>
    <a:accent1>
      <a:srgbClr val="E84C22"/>
    </a:accent1>
    <a:accent2>
      <a:srgbClr val="FFBD47"/>
    </a:accent2>
    <a:accent3>
      <a:srgbClr val="B64926"/>
    </a:accent3>
    <a:accent4>
      <a:srgbClr val="FF8427"/>
    </a:accent4>
    <a:accent5>
      <a:srgbClr val="CC9900"/>
    </a:accent5>
    <a:accent6>
      <a:srgbClr val="B22600"/>
    </a:accent6>
    <a:hlink>
      <a:srgbClr val="CC9900"/>
    </a:hlink>
    <a:folHlink>
      <a:srgbClr val="666699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EA11C03CA70545B9A1ED5C361E1168" ma:contentTypeVersion="13" ma:contentTypeDescription="Create a new document." ma:contentTypeScope="" ma:versionID="e1f303b77f5e0ead8d73ba77827871c3">
  <xsd:schema xmlns:xsd="http://www.w3.org/2001/XMLSchema" xmlns:xs="http://www.w3.org/2001/XMLSchema" xmlns:p="http://schemas.microsoft.com/office/2006/metadata/properties" xmlns:ns1="http://schemas.microsoft.com/sharepoint/v3" xmlns:ns2="1d99faa5-1ec0-48ac-9a9d-f31792ac7cb8" xmlns:ns3="7df24817-ab1d-4ab0-910f-2dce16cfc2e0" targetNamespace="http://schemas.microsoft.com/office/2006/metadata/properties" ma:root="true" ma:fieldsID="35bdae46ed1306af5b40d4c0d7fffe70" ns1:_="" ns2:_="" ns3:_="">
    <xsd:import namespace="http://schemas.microsoft.com/sharepoint/v3"/>
    <xsd:import namespace="1d99faa5-1ec0-48ac-9a9d-f31792ac7cb8"/>
    <xsd:import namespace="7df24817-ab1d-4ab0-910f-2dce16cfc2e0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99faa5-1ec0-48ac-9a9d-f31792ac7cb8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a6a986a6-5f44-4353-a687-c857d574072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f24817-ab1d-4ab0-910f-2dce16cfc2e0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602ad324-e714-48af-9614-e71296737b83}" ma:internalName="TaxCatchAll" ma:showField="CatchAllData" ma:web="7df24817-ab1d-4ab0-910f-2dce16cfc2e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1d99faa5-1ec0-48ac-9a9d-f31792ac7cb8">
      <Terms xmlns="http://schemas.microsoft.com/office/infopath/2007/PartnerControls"/>
    </lcf76f155ced4ddcb4097134ff3c332f>
    <TaxCatchAll xmlns="7df24817-ab1d-4ab0-910f-2dce16cfc2e0" xsi:nil="true"/>
  </documentManagement>
</p:properties>
</file>

<file path=customXml/itemProps1.xml><?xml version="1.0" encoding="utf-8"?>
<ds:datastoreItem xmlns:ds="http://schemas.openxmlformats.org/officeDocument/2006/customXml" ds:itemID="{04B8C060-DEB8-4FAE-B93A-D72A2E57FE1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913B53-9679-43FD-9E79-9E15F54586E4}">
  <ds:schemaRefs>
    <ds:schemaRef ds:uri="1d99faa5-1ec0-48ac-9a9d-f31792ac7cb8"/>
    <ds:schemaRef ds:uri="7df24817-ab1d-4ab0-910f-2dce16cfc2e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3D71806-9F0F-4F13-8771-B1F56D9E13DB}">
  <ds:schemaRefs>
    <ds:schemaRef ds:uri="7df24817-ab1d-4ab0-910f-2dce16cfc2e0"/>
    <ds:schemaRef ds:uri="http://www.w3.org/XML/1998/namespace"/>
    <ds:schemaRef ds:uri="http://schemas.microsoft.com/office/2006/documentManagement/types"/>
    <ds:schemaRef ds:uri="http://schemas.microsoft.com/sharepoint/v3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purl.org/dc/elements/1.1/"/>
    <ds:schemaRef ds:uri="http://schemas.openxmlformats.org/package/2006/metadata/core-properties"/>
    <ds:schemaRef ds:uri="1d99faa5-1ec0-48ac-9a9d-f31792ac7cb8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5719</TotalTime>
  <Words>2495</Words>
  <Application>Microsoft Office PowerPoint</Application>
  <PresentationFormat>Widescreen</PresentationFormat>
  <Paragraphs>336</Paragraphs>
  <Slides>23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7" baseType="lpstr">
      <vt:lpstr>Aptos</vt:lpstr>
      <vt:lpstr>Arial</vt:lpstr>
      <vt:lpstr>Calibri</vt:lpstr>
      <vt:lpstr>Calibri (Body)</vt:lpstr>
      <vt:lpstr>Calibri Light</vt:lpstr>
      <vt:lpstr>Courier New</vt:lpstr>
      <vt:lpstr>Segoe UI</vt:lpstr>
      <vt:lpstr>Times New Roman</vt:lpstr>
      <vt:lpstr>Wingdings</vt:lpstr>
      <vt:lpstr>Wingdings 2</vt:lpstr>
      <vt:lpstr>Wingdings,Sans-Serif</vt:lpstr>
      <vt:lpstr>1_Office Theme</vt:lpstr>
      <vt:lpstr>White</vt:lpstr>
      <vt:lpstr>think-cell Slide</vt:lpstr>
      <vt:lpstr>PowerPoint Presentation</vt:lpstr>
      <vt:lpstr>PowerPoint Presentation</vt:lpstr>
      <vt:lpstr>PowerPoint Presentation</vt:lpstr>
      <vt:lpstr>Nhu cầu nghiệp vụ</vt:lpstr>
      <vt:lpstr>Biz Cap</vt:lpstr>
      <vt:lpstr>Non-functional requirements</vt:lpstr>
      <vt:lpstr>Kế hoạch triển khai</vt:lpstr>
      <vt:lpstr>PowerPoint Presentation</vt:lpstr>
      <vt:lpstr>IT Capability Map</vt:lpstr>
      <vt:lpstr>Application Architecture</vt:lpstr>
      <vt:lpstr>Integration Architecture</vt:lpstr>
      <vt:lpstr>Data Flow – Luồng Model development</vt:lpstr>
      <vt:lpstr>Data Flow – Luồng Model Inference</vt:lpstr>
      <vt:lpstr>Feature store</vt:lpstr>
      <vt:lpstr>Deployment Architecture</vt:lpstr>
      <vt:lpstr>Tech stack</vt:lpstr>
      <vt:lpstr>QLYC-9071| Customer Segmentation</vt:lpstr>
      <vt:lpstr>QLYC-9474| Propensity model for Real-estate demand</vt:lpstr>
      <vt:lpstr>Mô tả thay đổi hệ thống</vt:lpstr>
      <vt:lpstr>Security</vt:lpstr>
      <vt:lpstr>PowerPoint Presentation</vt:lpstr>
      <vt:lpstr>Model list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thanhtc3@msb.com.vn</dc:creator>
  <cp:lastModifiedBy>Viet Dao Anh (DF-STP)</cp:lastModifiedBy>
  <cp:revision>29</cp:revision>
  <dcterms:created xsi:type="dcterms:W3CDTF">2019-12-04T02:29:14Z</dcterms:created>
  <dcterms:modified xsi:type="dcterms:W3CDTF">2026-01-05T09:07:03Z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0x0101007FEA11C03CA70545B9A1ED5C361E1168</vt:lpwstr>
  </property>
  <property fmtid="{D5CDD505-2E9C-101B-9397-08002B2CF9AE}" pid="3" name="MediaServiceImageTags">
    <vt:lpwstr/>
  </property>
</Properties>
</file>